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31" r:id="rId4"/>
    <p:sldId id="332" r:id="rId5"/>
    <p:sldId id="333" r:id="rId6"/>
    <p:sldId id="305" r:id="rId7"/>
    <p:sldId id="304" r:id="rId8"/>
    <p:sldId id="334" r:id="rId9"/>
    <p:sldId id="302" r:id="rId10"/>
    <p:sldId id="307" r:id="rId11"/>
    <p:sldId id="283" r:id="rId12"/>
    <p:sldId id="310" r:id="rId13"/>
    <p:sldId id="311" r:id="rId14"/>
    <p:sldId id="312" r:id="rId15"/>
    <p:sldId id="313" r:id="rId16"/>
    <p:sldId id="289" r:id="rId17"/>
    <p:sldId id="314" r:id="rId18"/>
    <p:sldId id="294" r:id="rId19"/>
    <p:sldId id="329" r:id="rId20"/>
    <p:sldId id="316" r:id="rId21"/>
    <p:sldId id="318" r:id="rId22"/>
    <p:sldId id="319" r:id="rId23"/>
    <p:sldId id="320" r:id="rId24"/>
    <p:sldId id="321" r:id="rId25"/>
    <p:sldId id="322" r:id="rId26"/>
    <p:sldId id="335" r:id="rId27"/>
    <p:sldId id="336" r:id="rId28"/>
    <p:sldId id="29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3"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80B6"/>
    <a:srgbClr val="066188"/>
    <a:srgbClr val="00BDBD"/>
    <a:srgbClr val="CFD5EA"/>
    <a:srgbClr val="E9EBF5"/>
    <a:srgbClr val="DE3434"/>
    <a:srgbClr val="0AA1E4"/>
    <a:srgbClr val="0994D3"/>
    <a:srgbClr val="098E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1" autoAdjust="0"/>
    <p:restoredTop sz="94660"/>
  </p:normalViewPr>
  <p:slideViewPr>
    <p:cSldViewPr snapToGrid="0">
      <p:cViewPr varScale="1">
        <p:scale>
          <a:sx n="114" d="100"/>
          <a:sy n="114" d="100"/>
        </p:scale>
        <p:origin x="420" y="102"/>
      </p:cViewPr>
      <p:guideLst>
        <p:guide orient="horz" pos="2228"/>
        <p:guide pos="384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74481-8545-4C86-AFB2-1B8D5CD7061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33070DE-0F2E-4869-B487-395510D4F0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66DC10E-B694-490D-B399-E0A938880BD6}"/>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5" name="页脚占位符 4">
            <a:extLst>
              <a:ext uri="{FF2B5EF4-FFF2-40B4-BE49-F238E27FC236}">
                <a16:creationId xmlns:a16="http://schemas.microsoft.com/office/drawing/2014/main" id="{62B9C392-710C-4756-97DF-56D96CD469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A67E0D-86D4-4C49-B1C8-39F6AFCE2853}"/>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2621199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53039-09CA-4595-9C1F-CDB39A74859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15F149-E8B1-4C4A-B0E9-ACCE7E1478B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F0F956-497C-4580-8CB4-0068B6DC5BB4}"/>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5" name="页脚占位符 4">
            <a:extLst>
              <a:ext uri="{FF2B5EF4-FFF2-40B4-BE49-F238E27FC236}">
                <a16:creationId xmlns:a16="http://schemas.microsoft.com/office/drawing/2014/main" id="{E332ED8B-C7AA-44C1-B040-EBADFBF930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62E879-EC9F-4C6D-8BB8-731174C195EB}"/>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1462075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2398B8-7593-43C0-A364-68661DCE64E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018F5BD-C686-4769-9673-8519882EE3F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967BD9-B0B8-4A14-8290-913B00C1339E}"/>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5" name="页脚占位符 4">
            <a:extLst>
              <a:ext uri="{FF2B5EF4-FFF2-40B4-BE49-F238E27FC236}">
                <a16:creationId xmlns:a16="http://schemas.microsoft.com/office/drawing/2014/main" id="{B276DEC1-4ADA-471C-B0FA-1AA35F2C4E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C5E171-BDA6-4CE4-9C15-36ED4C511382}"/>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955670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1E46A-9EFB-457C-BC1F-3BDD54BB5B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E71ECF-88F8-4942-B87E-1100EB508D1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D3ADF7-283C-414E-9861-E4E9CEAEDA8E}"/>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5" name="页脚占位符 4">
            <a:extLst>
              <a:ext uri="{FF2B5EF4-FFF2-40B4-BE49-F238E27FC236}">
                <a16:creationId xmlns:a16="http://schemas.microsoft.com/office/drawing/2014/main" id="{55264604-1916-442D-95E5-2B28F2C19E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1E2EFC-7C1D-4000-9C5D-481D46FBD9C7}"/>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3162733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3B3BB-E7F3-4951-858F-C4FE9751CEE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785F54D-897E-4A47-92EF-35E0736684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A5F1242-8B72-4058-B4D9-FB03F791415E}"/>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5" name="页脚占位符 4">
            <a:extLst>
              <a:ext uri="{FF2B5EF4-FFF2-40B4-BE49-F238E27FC236}">
                <a16:creationId xmlns:a16="http://schemas.microsoft.com/office/drawing/2014/main" id="{DA60FF78-01D3-4BA7-81F3-7B472FD899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4B1AF3-918C-4547-A6CE-3DEA1ADE567E}"/>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2604472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A4566-0828-4274-9197-5FCDA97D94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FAC40E-088E-4FE6-99D3-A86B950AD2B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794612-A14A-4CF8-AB9F-9B6A4713A06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68E4B7-58CC-4DAD-B416-6C84ADACB06C}"/>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6" name="页脚占位符 5">
            <a:extLst>
              <a:ext uri="{FF2B5EF4-FFF2-40B4-BE49-F238E27FC236}">
                <a16:creationId xmlns:a16="http://schemas.microsoft.com/office/drawing/2014/main" id="{0EE70227-34CA-4F4A-86AB-B36046DD0C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DD709B-4FB1-4B9A-AF96-E616E6C249C4}"/>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2758231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3A6EEE-96D3-4596-BBAB-3CA0C37B534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8810D3-4F9C-499C-A056-4BBCCCA05F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4628ADB-8D25-4DDE-9EF7-B4B2A776802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06CB397-F56C-43D2-85E2-D059A3D23C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A0A2851-1B58-44C8-8DD1-90D4080C5C3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E1AB0E-414B-40D7-AB5A-E5DEB674B17B}"/>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8" name="页脚占位符 7">
            <a:extLst>
              <a:ext uri="{FF2B5EF4-FFF2-40B4-BE49-F238E27FC236}">
                <a16:creationId xmlns:a16="http://schemas.microsoft.com/office/drawing/2014/main" id="{E7B41952-A3E2-4EBE-99D7-7B67137B9C5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EFA990-8E97-4C54-8CAF-A160DCA31D3C}"/>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2741137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67E58-13D5-4C28-BA82-590556A5419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272CD2-02DE-48FE-BAB8-F8E1F8A6ADA2}"/>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4" name="页脚占位符 3">
            <a:extLst>
              <a:ext uri="{FF2B5EF4-FFF2-40B4-BE49-F238E27FC236}">
                <a16:creationId xmlns:a16="http://schemas.microsoft.com/office/drawing/2014/main" id="{C15FC6AC-6E5A-478B-92F5-7B11B60094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61A833-D2CD-4BF7-9D30-652609D4C956}"/>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257612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9D12902-4CD8-4C67-9B0A-7E025D68EC4B}"/>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3" name="页脚占位符 2">
            <a:extLst>
              <a:ext uri="{FF2B5EF4-FFF2-40B4-BE49-F238E27FC236}">
                <a16:creationId xmlns:a16="http://schemas.microsoft.com/office/drawing/2014/main" id="{9682EFAB-D2E3-41C1-9FDB-855C65F958E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4904FB-8001-41E3-8296-32B0F91A9CD7}"/>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241797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0ADC1-2FB7-4ED0-9C37-6E076D5480B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038F3AD-FAAE-417E-8220-AE31420324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88F31D9-574C-4E37-9947-1BCC929F26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ED5B83-C8C1-40AE-8797-BF2CBDB44984}"/>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6" name="页脚占位符 5">
            <a:extLst>
              <a:ext uri="{FF2B5EF4-FFF2-40B4-BE49-F238E27FC236}">
                <a16:creationId xmlns:a16="http://schemas.microsoft.com/office/drawing/2014/main" id="{A28EA4A3-4D75-49EB-9450-7C0BC45590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89553A-42A5-47CA-B5CC-F6BED0F4DEDB}"/>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388214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11CBE-2B5E-4334-AABF-FB610B7F34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7889440-D725-4906-B985-73048FDC69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6889FA0-804D-4D75-B046-44802660F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2B765F0-672D-42AB-85A5-9A2D95DABE82}"/>
              </a:ext>
            </a:extLst>
          </p:cNvPr>
          <p:cNvSpPr>
            <a:spLocks noGrp="1"/>
          </p:cNvSpPr>
          <p:nvPr>
            <p:ph type="dt" sz="half" idx="10"/>
          </p:nvPr>
        </p:nvSpPr>
        <p:spPr/>
        <p:txBody>
          <a:bodyPr/>
          <a:lstStyle/>
          <a:p>
            <a:fld id="{50D0F2F9-727C-46D9-866B-27BEF8E5C043}" type="datetimeFigureOut">
              <a:rPr lang="zh-CN" altLang="en-US" smtClean="0"/>
              <a:t>2022/7/25</a:t>
            </a:fld>
            <a:endParaRPr lang="zh-CN" altLang="en-US"/>
          </a:p>
        </p:txBody>
      </p:sp>
      <p:sp>
        <p:nvSpPr>
          <p:cNvPr id="6" name="页脚占位符 5">
            <a:extLst>
              <a:ext uri="{FF2B5EF4-FFF2-40B4-BE49-F238E27FC236}">
                <a16:creationId xmlns:a16="http://schemas.microsoft.com/office/drawing/2014/main" id="{8679B0B3-27CD-4014-87A4-0062BE66B2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2598F88-C1FC-467B-BCD9-08BC46776E0B}"/>
              </a:ext>
            </a:extLst>
          </p:cNvPr>
          <p:cNvSpPr>
            <a:spLocks noGrp="1"/>
          </p:cNvSpPr>
          <p:nvPr>
            <p:ph type="sldNum" sz="quarter" idx="12"/>
          </p:nvPr>
        </p:nvSpPr>
        <p:spPr/>
        <p:txBody>
          <a:body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266494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D8A180E-E093-4D4F-A22F-0868FB3A6E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A2BB1A4-F782-47D5-9B91-BFC3B829E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43C07E-DF8E-462E-BF78-1D2D6CCFC9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D0F2F9-727C-46D9-866B-27BEF8E5C043}" type="datetimeFigureOut">
              <a:rPr lang="zh-CN" altLang="en-US" smtClean="0"/>
              <a:t>2022/7/25</a:t>
            </a:fld>
            <a:endParaRPr lang="zh-CN" altLang="en-US"/>
          </a:p>
        </p:txBody>
      </p:sp>
      <p:sp>
        <p:nvSpPr>
          <p:cNvPr id="5" name="页脚占位符 4">
            <a:extLst>
              <a:ext uri="{FF2B5EF4-FFF2-40B4-BE49-F238E27FC236}">
                <a16:creationId xmlns:a16="http://schemas.microsoft.com/office/drawing/2014/main" id="{22EA3D0E-14BB-4D75-AB6E-A23F5085D2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38FB433-A4BE-4763-BE9A-21B779DD9C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F6C604-3B73-40A3-985C-7A67D1243C48}" type="slidenum">
              <a:rPr lang="zh-CN" altLang="en-US" smtClean="0"/>
              <a:t>‹#›</a:t>
            </a:fld>
            <a:endParaRPr lang="zh-CN" altLang="en-US"/>
          </a:p>
        </p:txBody>
      </p:sp>
    </p:spTree>
    <p:extLst>
      <p:ext uri="{BB962C8B-B14F-4D97-AF65-F5344CB8AC3E}">
        <p14:creationId xmlns:p14="http://schemas.microsoft.com/office/powerpoint/2010/main" val="2954791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g"/><Relationship Id="rId11" Type="http://schemas.openxmlformats.org/officeDocument/2006/relationships/image" Target="../media/image43.png"/><Relationship Id="rId5" Type="http://schemas.openxmlformats.org/officeDocument/2006/relationships/image" Target="../media/image37.jp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jpeg"/><Relationship Id="rId18" Type="http://schemas.openxmlformats.org/officeDocument/2006/relationships/image" Target="../media/image58.png"/><Relationship Id="rId3" Type="http://schemas.openxmlformats.org/officeDocument/2006/relationships/image" Target="../media/image44.png"/><Relationship Id="rId7" Type="http://schemas.openxmlformats.org/officeDocument/2006/relationships/image" Target="../media/image47.jpeg"/><Relationship Id="rId12" Type="http://schemas.openxmlformats.org/officeDocument/2006/relationships/image" Target="../media/image52.jpg"/><Relationship Id="rId17" Type="http://schemas.openxmlformats.org/officeDocument/2006/relationships/image" Target="../media/image57.png"/><Relationship Id="rId2" Type="http://schemas.openxmlformats.org/officeDocument/2006/relationships/image" Target="../media/image25.png"/><Relationship Id="rId16" Type="http://schemas.openxmlformats.org/officeDocument/2006/relationships/image" Target="../media/image56.jpe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5" Type="http://schemas.openxmlformats.org/officeDocument/2006/relationships/image" Target="../media/image55.jpeg"/><Relationship Id="rId10" Type="http://schemas.openxmlformats.org/officeDocument/2006/relationships/image" Target="../media/image50.jpeg"/><Relationship Id="rId19" Type="http://schemas.openxmlformats.org/officeDocument/2006/relationships/image" Target="../media/image59.png"/><Relationship Id="rId4" Type="http://schemas.microsoft.com/office/2007/relationships/hdphoto" Target="../media/hdphoto1.wdp"/><Relationship Id="rId9" Type="http://schemas.openxmlformats.org/officeDocument/2006/relationships/image" Target="../media/image49.jpeg"/><Relationship Id="rId14" Type="http://schemas.openxmlformats.org/officeDocument/2006/relationships/image" Target="../media/image54.tif"/></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5.png"/><Relationship Id="rId7"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jpg"/></Relationships>
</file>

<file path=ppt/slides/_rels/slide13.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 Id="rId9" Type="http://schemas.openxmlformats.org/officeDocument/2006/relationships/image" Target="../media/image74.jpe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jpg"/></Relationships>
</file>

<file path=ppt/slides/_rels/slide1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85.jpg"/><Relationship Id="rId5" Type="http://schemas.openxmlformats.org/officeDocument/2006/relationships/image" Target="../media/image84.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3" Type="http://schemas.openxmlformats.org/officeDocument/2006/relationships/image" Target="../media/image86.jpg"/><Relationship Id="rId7" Type="http://schemas.openxmlformats.org/officeDocument/2006/relationships/image" Target="../media/image8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780.png"/><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tif"/><Relationship Id="rId7" Type="http://schemas.openxmlformats.org/officeDocument/2006/relationships/image" Target="../media/image9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jpeg"/><Relationship Id="rId10" Type="http://schemas.openxmlformats.org/officeDocument/2006/relationships/image" Target="../media/image96.jpg"/><Relationship Id="rId4" Type="http://schemas.openxmlformats.org/officeDocument/2006/relationships/image" Target="../media/image74.jpe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g"/><Relationship Id="rId3" Type="http://schemas.openxmlformats.org/officeDocument/2006/relationships/image" Target="../media/image97.jpg"/><Relationship Id="rId7" Type="http://schemas.openxmlformats.org/officeDocument/2006/relationships/image" Target="../media/image101.jpg"/><Relationship Id="rId12" Type="http://schemas.openxmlformats.org/officeDocument/2006/relationships/image" Target="../media/image106.jp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00.jp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jpg"/><Relationship Id="rId4" Type="http://schemas.openxmlformats.org/officeDocument/2006/relationships/image" Target="../media/image98.jpg"/><Relationship Id="rId9" Type="http://schemas.openxmlformats.org/officeDocument/2006/relationships/image" Target="../media/image103.jpg"/><Relationship Id="rId14" Type="http://schemas.openxmlformats.org/officeDocument/2006/relationships/image" Target="../media/image108.png"/></Relationships>
</file>

<file path=ppt/slides/_rels/slide1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jp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2.jpg"/><Relationship Id="rId5" Type="http://schemas.openxmlformats.org/officeDocument/2006/relationships/image" Target="../media/image111.jpg"/><Relationship Id="rId4" Type="http://schemas.openxmlformats.org/officeDocument/2006/relationships/image" Target="../media/image110.jpg"/><Relationship Id="rId9" Type="http://schemas.openxmlformats.org/officeDocument/2006/relationships/image" Target="../media/image1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126.emf"/><Relationship Id="rId18" Type="http://schemas.openxmlformats.org/officeDocument/2006/relationships/image" Target="../media/image131.jpg"/><Relationship Id="rId3" Type="http://schemas.openxmlformats.org/officeDocument/2006/relationships/image" Target="../media/image116.jpeg"/><Relationship Id="rId7" Type="http://schemas.openxmlformats.org/officeDocument/2006/relationships/image" Target="../media/image120.emf"/><Relationship Id="rId12" Type="http://schemas.openxmlformats.org/officeDocument/2006/relationships/image" Target="../media/image125.jpeg"/><Relationship Id="rId17" Type="http://schemas.openxmlformats.org/officeDocument/2006/relationships/image" Target="../media/image130.jpg"/><Relationship Id="rId2" Type="http://schemas.openxmlformats.org/officeDocument/2006/relationships/image" Target="../media/image25.png"/><Relationship Id="rId16" Type="http://schemas.openxmlformats.org/officeDocument/2006/relationships/image" Target="../media/image129.emf"/><Relationship Id="rId1" Type="http://schemas.openxmlformats.org/officeDocument/2006/relationships/slideLayout" Target="../slideLayouts/slideLayout2.xml"/><Relationship Id="rId6" Type="http://schemas.openxmlformats.org/officeDocument/2006/relationships/image" Target="../media/image119.emf"/><Relationship Id="rId11" Type="http://schemas.openxmlformats.org/officeDocument/2006/relationships/image" Target="../media/image124.jpeg"/><Relationship Id="rId5" Type="http://schemas.openxmlformats.org/officeDocument/2006/relationships/image" Target="../media/image118.jpeg"/><Relationship Id="rId15" Type="http://schemas.openxmlformats.org/officeDocument/2006/relationships/image" Target="../media/image128.emf"/><Relationship Id="rId10" Type="http://schemas.openxmlformats.org/officeDocument/2006/relationships/image" Target="../media/image123.jpeg"/><Relationship Id="rId4" Type="http://schemas.openxmlformats.org/officeDocument/2006/relationships/image" Target="../media/image117.jpeg"/><Relationship Id="rId9" Type="http://schemas.openxmlformats.org/officeDocument/2006/relationships/image" Target="../media/image122.emf"/><Relationship Id="rId14" Type="http://schemas.openxmlformats.org/officeDocument/2006/relationships/image" Target="../media/image127.emf"/></Relationships>
</file>

<file path=ppt/slides/_rels/slide21.xml.rels><?xml version="1.0" encoding="UTF-8" standalone="yes"?>
<Relationships xmlns="http://schemas.openxmlformats.org/package/2006/relationships"><Relationship Id="rId8" Type="http://schemas.openxmlformats.org/officeDocument/2006/relationships/image" Target="../media/image137.jpg"/><Relationship Id="rId13" Type="http://schemas.openxmlformats.org/officeDocument/2006/relationships/image" Target="../media/image107.jpg"/><Relationship Id="rId18" Type="http://schemas.openxmlformats.org/officeDocument/2006/relationships/image" Target="../media/image143.jpg"/><Relationship Id="rId3" Type="http://schemas.openxmlformats.org/officeDocument/2006/relationships/image" Target="../media/image132.jpg"/><Relationship Id="rId21" Type="http://schemas.openxmlformats.org/officeDocument/2006/relationships/image" Target="../media/image146.jpg"/><Relationship Id="rId7" Type="http://schemas.openxmlformats.org/officeDocument/2006/relationships/image" Target="../media/image136.jpg"/><Relationship Id="rId12" Type="http://schemas.openxmlformats.org/officeDocument/2006/relationships/image" Target="../media/image139.jpeg"/><Relationship Id="rId17" Type="http://schemas.openxmlformats.org/officeDocument/2006/relationships/image" Target="../media/image142.jpg"/><Relationship Id="rId2" Type="http://schemas.openxmlformats.org/officeDocument/2006/relationships/image" Target="../media/image25.png"/><Relationship Id="rId16" Type="http://schemas.openxmlformats.org/officeDocument/2006/relationships/image" Target="../media/image141.jpg"/><Relationship Id="rId20" Type="http://schemas.openxmlformats.org/officeDocument/2006/relationships/image" Target="../media/image145.jpg"/><Relationship Id="rId1" Type="http://schemas.openxmlformats.org/officeDocument/2006/relationships/slideLayout" Target="../slideLayouts/slideLayout2.xml"/><Relationship Id="rId6" Type="http://schemas.openxmlformats.org/officeDocument/2006/relationships/image" Target="../media/image135.jpg"/><Relationship Id="rId11" Type="http://schemas.openxmlformats.org/officeDocument/2006/relationships/image" Target="../media/image138.jpg"/><Relationship Id="rId5" Type="http://schemas.openxmlformats.org/officeDocument/2006/relationships/image" Target="../media/image134.jpg"/><Relationship Id="rId15" Type="http://schemas.openxmlformats.org/officeDocument/2006/relationships/image" Target="../media/image140.jpg"/><Relationship Id="rId23" Type="http://schemas.openxmlformats.org/officeDocument/2006/relationships/image" Target="../media/image148.jpeg"/><Relationship Id="rId10" Type="http://schemas.openxmlformats.org/officeDocument/2006/relationships/image" Target="../media/image103.jpg"/><Relationship Id="rId19" Type="http://schemas.openxmlformats.org/officeDocument/2006/relationships/image" Target="../media/image144.jpg"/><Relationship Id="rId4" Type="http://schemas.openxmlformats.org/officeDocument/2006/relationships/image" Target="../media/image133.jpg"/><Relationship Id="rId9" Type="http://schemas.openxmlformats.org/officeDocument/2006/relationships/image" Target="../media/image104.jpg"/><Relationship Id="rId14" Type="http://schemas.openxmlformats.org/officeDocument/2006/relationships/image" Target="../media/image106.jpg"/><Relationship Id="rId22" Type="http://schemas.openxmlformats.org/officeDocument/2006/relationships/image" Target="../media/image147.jpeg"/></Relationships>
</file>

<file path=ppt/slides/_rels/slide22.xml.rels><?xml version="1.0" encoding="UTF-8" standalone="yes"?>
<Relationships xmlns="http://schemas.openxmlformats.org/package/2006/relationships"><Relationship Id="rId8" Type="http://schemas.openxmlformats.org/officeDocument/2006/relationships/image" Target="../media/image149.jpeg"/><Relationship Id="rId13" Type="http://schemas.openxmlformats.org/officeDocument/2006/relationships/image" Target="../media/image154.jpeg"/><Relationship Id="rId3" Type="http://schemas.openxmlformats.org/officeDocument/2006/relationships/image" Target="../media/image117.jpeg"/><Relationship Id="rId7" Type="http://schemas.openxmlformats.org/officeDocument/2006/relationships/image" Target="../media/image129.emf"/><Relationship Id="rId12" Type="http://schemas.openxmlformats.org/officeDocument/2006/relationships/image" Target="../media/image153.jpeg"/><Relationship Id="rId17" Type="http://schemas.openxmlformats.org/officeDocument/2006/relationships/image" Target="../media/image158.jpg"/><Relationship Id="rId2" Type="http://schemas.openxmlformats.org/officeDocument/2006/relationships/image" Target="../media/image25.png"/><Relationship Id="rId16" Type="http://schemas.openxmlformats.org/officeDocument/2006/relationships/image" Target="../media/image157.jpg"/><Relationship Id="rId1" Type="http://schemas.openxmlformats.org/officeDocument/2006/relationships/slideLayout" Target="../slideLayouts/slideLayout2.xml"/><Relationship Id="rId6" Type="http://schemas.openxmlformats.org/officeDocument/2006/relationships/image" Target="../media/image127.emf"/><Relationship Id="rId11" Type="http://schemas.openxmlformats.org/officeDocument/2006/relationships/image" Target="../media/image152.emf"/><Relationship Id="rId5" Type="http://schemas.openxmlformats.org/officeDocument/2006/relationships/image" Target="../media/image124.jpeg"/><Relationship Id="rId15" Type="http://schemas.openxmlformats.org/officeDocument/2006/relationships/image" Target="../media/image156.emf"/><Relationship Id="rId10" Type="http://schemas.openxmlformats.org/officeDocument/2006/relationships/image" Target="../media/image151.emf"/><Relationship Id="rId4" Type="http://schemas.openxmlformats.org/officeDocument/2006/relationships/image" Target="../media/image121.emf"/><Relationship Id="rId9" Type="http://schemas.openxmlformats.org/officeDocument/2006/relationships/image" Target="../media/image150.jpeg"/><Relationship Id="rId14" Type="http://schemas.openxmlformats.org/officeDocument/2006/relationships/image" Target="../media/image155.emf"/></Relationships>
</file>

<file path=ppt/slides/_rels/slide23.xml.rels><?xml version="1.0" encoding="UTF-8" standalone="yes"?>
<Relationships xmlns="http://schemas.openxmlformats.org/package/2006/relationships"><Relationship Id="rId8" Type="http://schemas.openxmlformats.org/officeDocument/2006/relationships/image" Target="../media/image164.jpg"/><Relationship Id="rId13" Type="http://schemas.openxmlformats.org/officeDocument/2006/relationships/image" Target="../media/image169.jpg"/><Relationship Id="rId18" Type="http://schemas.openxmlformats.org/officeDocument/2006/relationships/image" Target="../media/image174.emf"/><Relationship Id="rId3" Type="http://schemas.openxmlformats.org/officeDocument/2006/relationships/image" Target="../media/image159.tif"/><Relationship Id="rId7" Type="http://schemas.openxmlformats.org/officeDocument/2006/relationships/image" Target="../media/image163.jpg"/><Relationship Id="rId12" Type="http://schemas.openxmlformats.org/officeDocument/2006/relationships/image" Target="../media/image168.jpg"/><Relationship Id="rId17" Type="http://schemas.openxmlformats.org/officeDocument/2006/relationships/image" Target="../media/image173.emf"/><Relationship Id="rId2" Type="http://schemas.openxmlformats.org/officeDocument/2006/relationships/image" Target="../media/image25.png"/><Relationship Id="rId16" Type="http://schemas.openxmlformats.org/officeDocument/2006/relationships/image" Target="../media/image172.emf"/><Relationship Id="rId1" Type="http://schemas.openxmlformats.org/officeDocument/2006/relationships/slideLayout" Target="../slideLayouts/slideLayout2.xml"/><Relationship Id="rId6" Type="http://schemas.openxmlformats.org/officeDocument/2006/relationships/image" Target="../media/image162.tif"/><Relationship Id="rId11" Type="http://schemas.openxmlformats.org/officeDocument/2006/relationships/image" Target="../media/image167.jpg"/><Relationship Id="rId5" Type="http://schemas.openxmlformats.org/officeDocument/2006/relationships/image" Target="../media/image161.tif"/><Relationship Id="rId15" Type="http://schemas.openxmlformats.org/officeDocument/2006/relationships/image" Target="../media/image171.emf"/><Relationship Id="rId10" Type="http://schemas.openxmlformats.org/officeDocument/2006/relationships/image" Target="../media/image166.jpg"/><Relationship Id="rId19" Type="http://schemas.openxmlformats.org/officeDocument/2006/relationships/image" Target="../media/image175.jpg"/><Relationship Id="rId4" Type="http://schemas.openxmlformats.org/officeDocument/2006/relationships/image" Target="../media/image160.tif"/><Relationship Id="rId9" Type="http://schemas.openxmlformats.org/officeDocument/2006/relationships/image" Target="../media/image165.jpg"/><Relationship Id="rId14" Type="http://schemas.openxmlformats.org/officeDocument/2006/relationships/image" Target="../media/image170.png"/></Relationships>
</file>

<file path=ppt/slides/_rels/slide24.xml.rels><?xml version="1.0" encoding="UTF-8" standalone="yes"?>
<Relationships xmlns="http://schemas.openxmlformats.org/package/2006/relationships"><Relationship Id="rId8" Type="http://schemas.openxmlformats.org/officeDocument/2006/relationships/image" Target="../media/image181.jpg"/><Relationship Id="rId13" Type="http://schemas.openxmlformats.org/officeDocument/2006/relationships/image" Target="../media/image186.jpg"/><Relationship Id="rId3" Type="http://schemas.openxmlformats.org/officeDocument/2006/relationships/image" Target="../media/image176.jpg"/><Relationship Id="rId7" Type="http://schemas.openxmlformats.org/officeDocument/2006/relationships/image" Target="../media/image180.emf"/><Relationship Id="rId12" Type="http://schemas.openxmlformats.org/officeDocument/2006/relationships/image" Target="../media/image18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79.emf"/><Relationship Id="rId11" Type="http://schemas.openxmlformats.org/officeDocument/2006/relationships/image" Target="../media/image184.jpg"/><Relationship Id="rId5" Type="http://schemas.openxmlformats.org/officeDocument/2006/relationships/image" Target="../media/image178.jpg"/><Relationship Id="rId15" Type="http://schemas.openxmlformats.org/officeDocument/2006/relationships/image" Target="../media/image178.png"/><Relationship Id="rId10" Type="http://schemas.openxmlformats.org/officeDocument/2006/relationships/image" Target="../media/image183.jpg"/><Relationship Id="rId4" Type="http://schemas.openxmlformats.org/officeDocument/2006/relationships/image" Target="../media/image177.jpg"/><Relationship Id="rId9" Type="http://schemas.openxmlformats.org/officeDocument/2006/relationships/image" Target="../media/image182.jpg"/><Relationship Id="rId14" Type="http://schemas.openxmlformats.org/officeDocument/2006/relationships/image" Target="../media/image177.png"/></Relationships>
</file>

<file path=ppt/slides/_rels/slide25.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emf"/><Relationship Id="rId4" Type="http://schemas.openxmlformats.org/officeDocument/2006/relationships/image" Target="../media/image18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jpeg"/><Relationship Id="rId7" Type="http://schemas.openxmlformats.org/officeDocument/2006/relationships/image" Target="../media/image27.jpg"/><Relationship Id="rId12" Type="http://schemas.openxmlformats.org/officeDocument/2006/relationships/image" Target="../media/image32.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E6A4F8-6B28-4C8C-86D8-8FB2F8AF931E}"/>
              </a:ext>
            </a:extLst>
          </p:cNvPr>
          <p:cNvSpPr/>
          <p:nvPr/>
        </p:nvSpPr>
        <p:spPr>
          <a:xfrm>
            <a:off x="0" y="0"/>
            <a:ext cx="12192000" cy="4992837"/>
          </a:xfrm>
          <a:prstGeom prst="rect">
            <a:avLst/>
          </a:prstGeom>
          <a:gradFill>
            <a:gsLst>
              <a:gs pos="0">
                <a:srgbClr val="0994D3"/>
              </a:gs>
              <a:gs pos="100000">
                <a:srgbClr val="06618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641501E-1341-4E9B-8C6C-31ED43B7413F}"/>
              </a:ext>
            </a:extLst>
          </p:cNvPr>
          <p:cNvSpPr txBox="1"/>
          <p:nvPr/>
        </p:nvSpPr>
        <p:spPr>
          <a:xfrm>
            <a:off x="7760199" y="-213435"/>
            <a:ext cx="5478423" cy="6849530"/>
          </a:xfrm>
          <a:prstGeom prst="rect">
            <a:avLst/>
          </a:prstGeom>
          <a:noFill/>
        </p:spPr>
        <p:txBody>
          <a:bodyPr vert="eaVert" wrap="square" rtlCol="0">
            <a:spAutoFit/>
          </a:bodyPr>
          <a:lstStyle/>
          <a:p>
            <a:r>
              <a:rPr lang="en-US" altLang="zh-CN" sz="30000" dirty="0">
                <a:ln w="12700">
                  <a:solidFill>
                    <a:srgbClr val="066188"/>
                  </a:solidFill>
                </a:ln>
                <a:noFill/>
                <a:latin typeface="方正姚体" panose="02010601030101010101" pitchFamily="2" charset="-122"/>
                <a:ea typeface="方正姚体" panose="02010601030101010101" pitchFamily="2" charset="-122"/>
              </a:rPr>
              <a:t>HIT</a:t>
            </a:r>
            <a:endParaRPr lang="zh-CN" altLang="en-US" sz="30000" dirty="0">
              <a:ln w="12700">
                <a:solidFill>
                  <a:srgbClr val="066188"/>
                </a:solidFill>
              </a:ln>
              <a:noFill/>
              <a:latin typeface="方正姚体" panose="02010601030101010101" pitchFamily="2" charset="-122"/>
              <a:ea typeface="方正姚体" panose="02010601030101010101" pitchFamily="2" charset="-122"/>
            </a:endParaRPr>
          </a:p>
        </p:txBody>
      </p:sp>
      <p:sp>
        <p:nvSpPr>
          <p:cNvPr id="2" name="矩形 1">
            <a:extLst>
              <a:ext uri="{FF2B5EF4-FFF2-40B4-BE49-F238E27FC236}">
                <a16:creationId xmlns:a16="http://schemas.microsoft.com/office/drawing/2014/main" id="{FC3FC060-14AA-4A22-B54C-10A1338000E1}"/>
              </a:ext>
            </a:extLst>
          </p:cNvPr>
          <p:cNvSpPr/>
          <p:nvPr/>
        </p:nvSpPr>
        <p:spPr>
          <a:xfrm>
            <a:off x="508976" y="2023611"/>
            <a:ext cx="10132130" cy="1655453"/>
          </a:xfrm>
          <a:prstGeom prst="rect">
            <a:avLst/>
          </a:prstGeom>
          <a:effectLst/>
        </p:spPr>
        <p:txBody>
          <a:bodyPr wrap="square">
            <a:spAutoFit/>
          </a:bodyPr>
          <a:lstStyle/>
          <a:p>
            <a:pPr>
              <a:lnSpc>
                <a:spcPct val="150000"/>
              </a:lnSpc>
            </a:pPr>
            <a:r>
              <a:rPr lang="zh-CN" altLang="en-US" sz="3600" b="1" dirty="0">
                <a:solidFill>
                  <a:schemeClr val="bg1"/>
                </a:solidFill>
                <a:latin typeface="Arial" panose="020B0604020202020204" pitchFamily="34" charset="0"/>
                <a:ea typeface="微软雅黑" panose="020B0503020204020204" pitchFamily="34" charset="-122"/>
              </a:rPr>
              <a:t>基于金属表面氧化的</a:t>
            </a:r>
            <a:r>
              <a:rPr lang="en-US" altLang="zh-CN" sz="3600" b="1" dirty="0">
                <a:solidFill>
                  <a:schemeClr val="bg1"/>
                </a:solidFill>
                <a:latin typeface="Arial" panose="020B0604020202020204" pitchFamily="34" charset="0"/>
                <a:ea typeface="微软雅黑" panose="020B0503020204020204" pitchFamily="34" charset="-122"/>
              </a:rPr>
              <a:t>TC4/K9</a:t>
            </a:r>
            <a:r>
              <a:rPr lang="zh-CN" altLang="en-US" sz="3600" b="1" dirty="0">
                <a:solidFill>
                  <a:schemeClr val="bg1"/>
                </a:solidFill>
                <a:latin typeface="Arial" panose="020B0604020202020204" pitchFamily="34" charset="0"/>
                <a:ea typeface="微软雅黑" panose="020B0503020204020204" pitchFamily="34" charset="-122"/>
              </a:rPr>
              <a:t>玻璃扩散焊</a:t>
            </a:r>
            <a:endParaRPr lang="en-US" altLang="zh-CN" sz="3600" b="1" dirty="0">
              <a:solidFill>
                <a:schemeClr val="bg1"/>
              </a:solidFill>
              <a:latin typeface="Arial" panose="020B0604020202020204" pitchFamily="34" charset="0"/>
              <a:ea typeface="微软雅黑" panose="020B0503020204020204" pitchFamily="34" charset="-122"/>
            </a:endParaRPr>
          </a:p>
          <a:p>
            <a:pPr>
              <a:lnSpc>
                <a:spcPct val="150000"/>
              </a:lnSpc>
            </a:pPr>
            <a:r>
              <a:rPr lang="zh-CN" altLang="en-US" sz="3600" b="1" dirty="0">
                <a:solidFill>
                  <a:schemeClr val="bg1"/>
                </a:solidFill>
                <a:latin typeface="Arial" panose="020B0604020202020204" pitchFamily="34" charset="0"/>
                <a:ea typeface="微软雅黑" panose="020B0503020204020204" pitchFamily="34" charset="-122"/>
              </a:rPr>
              <a:t>工艺及机理研究</a:t>
            </a:r>
          </a:p>
        </p:txBody>
      </p:sp>
      <p:sp>
        <p:nvSpPr>
          <p:cNvPr id="4" name="矩形 3">
            <a:extLst>
              <a:ext uri="{FF2B5EF4-FFF2-40B4-BE49-F238E27FC236}">
                <a16:creationId xmlns:a16="http://schemas.microsoft.com/office/drawing/2014/main" id="{D97C8F11-9448-4613-A40F-D5011279C448}"/>
              </a:ext>
            </a:extLst>
          </p:cNvPr>
          <p:cNvSpPr/>
          <p:nvPr/>
        </p:nvSpPr>
        <p:spPr>
          <a:xfrm>
            <a:off x="508976" y="1133826"/>
            <a:ext cx="8500553" cy="580415"/>
          </a:xfrm>
          <a:prstGeom prst="rect">
            <a:avLst/>
          </a:prstGeom>
          <a:effectLst/>
        </p:spPr>
        <p:txBody>
          <a:bodyPr wrap="square">
            <a:spAutoFit/>
          </a:bodyPr>
          <a:lstStyle/>
          <a:p>
            <a:pPr>
              <a:lnSpc>
                <a:spcPct val="150000"/>
              </a:lnSpc>
            </a:pPr>
            <a:r>
              <a:rPr lang="zh-CN" altLang="en-US" sz="2400" b="1" dirty="0">
                <a:solidFill>
                  <a:schemeClr val="bg1"/>
                </a:solidFill>
                <a:latin typeface="Arial" panose="020B0604020202020204" pitchFamily="34" charset="0"/>
                <a:ea typeface="微软雅黑" panose="020B0503020204020204" pitchFamily="34" charset="-122"/>
              </a:rPr>
              <a:t>浅谈焊接</a:t>
            </a:r>
          </a:p>
        </p:txBody>
      </p:sp>
      <p:cxnSp>
        <p:nvCxnSpPr>
          <p:cNvPr id="12" name="直接连接符 11">
            <a:extLst>
              <a:ext uri="{FF2B5EF4-FFF2-40B4-BE49-F238E27FC236}">
                <a16:creationId xmlns:a16="http://schemas.microsoft.com/office/drawing/2014/main" id="{0ECDB922-C1F8-43F4-82C5-D9C2F43D7AEA}"/>
              </a:ext>
            </a:extLst>
          </p:cNvPr>
          <p:cNvCxnSpPr/>
          <p:nvPr/>
        </p:nvCxnSpPr>
        <p:spPr>
          <a:xfrm>
            <a:off x="627532" y="1936377"/>
            <a:ext cx="6221506" cy="0"/>
          </a:xfrm>
          <a:prstGeom prst="line">
            <a:avLst/>
          </a:prstGeom>
          <a:ln w="19050">
            <a:gradFill>
              <a:gsLst>
                <a:gs pos="0">
                  <a:schemeClr val="accent1">
                    <a:lumMod val="5000"/>
                    <a:lumOff val="95000"/>
                  </a:schemeClr>
                </a:gs>
                <a:gs pos="100000">
                  <a:srgbClr val="0880B6"/>
                </a:gs>
              </a:gsLst>
              <a:lin ang="0" scaled="0"/>
            </a:gra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D7ED2606-79C9-4FD6-8EE3-D52BE079EABF}"/>
              </a:ext>
            </a:extLst>
          </p:cNvPr>
          <p:cNvSpPr/>
          <p:nvPr/>
        </p:nvSpPr>
        <p:spPr>
          <a:xfrm>
            <a:off x="627532" y="5524258"/>
            <a:ext cx="8500553" cy="580415"/>
          </a:xfrm>
          <a:prstGeom prst="rect">
            <a:avLst/>
          </a:prstGeom>
          <a:effectLst/>
        </p:spPr>
        <p:txBody>
          <a:bodyPr wrap="square">
            <a:spAutoFit/>
          </a:bodyPr>
          <a:lstStyle/>
          <a:p>
            <a:pPr>
              <a:lnSpc>
                <a:spcPct val="150000"/>
              </a:lnSpc>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rPr>
              <a:t>日    期： </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rPr>
              <a:t>2022.07.25</a:t>
            </a:r>
          </a:p>
        </p:txBody>
      </p:sp>
    </p:spTree>
    <p:extLst>
      <p:ext uri="{BB962C8B-B14F-4D97-AF65-F5344CB8AC3E}">
        <p14:creationId xmlns:p14="http://schemas.microsoft.com/office/powerpoint/2010/main" val="2301939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47798857-A401-467A-912D-67E9B52DE225}"/>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05</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EB8B0786-D122-4D32-8B6D-22D7D8EE610F}"/>
              </a:ext>
            </a:extLst>
          </p:cNvPr>
          <p:cNvSpPr txBox="1"/>
          <p:nvPr/>
        </p:nvSpPr>
        <p:spPr>
          <a:xfrm>
            <a:off x="125671" y="645796"/>
            <a:ext cx="1133448" cy="338554"/>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gradFill>
                  <a:gsLst>
                    <a:gs pos="0">
                      <a:srgbClr val="0994D3"/>
                    </a:gs>
                    <a:gs pos="100000">
                      <a:srgbClr val="066188"/>
                    </a:gs>
                  </a:gsLst>
                  <a:lin ang="16200000" scaled="0"/>
                </a:gradFill>
                <a:effectLst/>
                <a:uLnTx/>
                <a:uFillTx/>
                <a:latin typeface="Arial" panose="020B0604020202020204" pitchFamily="34" charset="0"/>
                <a:ea typeface="微软雅黑" panose="020B0503020204020204" pitchFamily="34" charset="-122"/>
              </a:rPr>
              <a:t>试验材料</a:t>
            </a:r>
          </a:p>
        </p:txBody>
      </p:sp>
      <p:pic>
        <p:nvPicPr>
          <p:cNvPr id="3" name="图片 2">
            <a:extLst>
              <a:ext uri="{FF2B5EF4-FFF2-40B4-BE49-F238E27FC236}">
                <a16:creationId xmlns:a16="http://schemas.microsoft.com/office/drawing/2014/main" id="{C74EADB4-C0CC-4435-AD69-5013163F0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1" y="1092072"/>
            <a:ext cx="2160000" cy="1620000"/>
          </a:xfrm>
          <a:prstGeom prst="rect">
            <a:avLst/>
          </a:prstGeom>
        </p:spPr>
      </p:pic>
      <p:pic>
        <p:nvPicPr>
          <p:cNvPr id="5" name="图片 4">
            <a:extLst>
              <a:ext uri="{FF2B5EF4-FFF2-40B4-BE49-F238E27FC236}">
                <a16:creationId xmlns:a16="http://schemas.microsoft.com/office/drawing/2014/main" id="{6A707D80-39E8-46B4-AE3D-90F8515F2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643" y="1092072"/>
            <a:ext cx="2160000" cy="1620000"/>
          </a:xfrm>
          <a:prstGeom prst="rect">
            <a:avLst/>
          </a:prstGeom>
        </p:spPr>
      </p:pic>
      <p:pic>
        <p:nvPicPr>
          <p:cNvPr id="7" name="图片 6">
            <a:extLst>
              <a:ext uri="{FF2B5EF4-FFF2-40B4-BE49-F238E27FC236}">
                <a16:creationId xmlns:a16="http://schemas.microsoft.com/office/drawing/2014/main" id="{196E09B4-A476-490C-B168-B782CE609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615" y="1092072"/>
            <a:ext cx="2160000" cy="1620000"/>
          </a:xfrm>
          <a:prstGeom prst="rect">
            <a:avLst/>
          </a:prstGeom>
        </p:spPr>
      </p:pic>
      <p:sp>
        <p:nvSpPr>
          <p:cNvPr id="23" name="矩形 22">
            <a:extLst>
              <a:ext uri="{FF2B5EF4-FFF2-40B4-BE49-F238E27FC236}">
                <a16:creationId xmlns:a16="http://schemas.microsoft.com/office/drawing/2014/main" id="{499EDD3A-55C1-48D2-A56E-521FD47BB290}"/>
              </a:ext>
            </a:extLst>
          </p:cNvPr>
          <p:cNvSpPr/>
          <p:nvPr/>
        </p:nvSpPr>
        <p:spPr>
          <a:xfrm>
            <a:off x="407191" y="2770701"/>
            <a:ext cx="6267927" cy="261610"/>
          </a:xfrm>
          <a:prstGeom prst="rect">
            <a:avLst/>
          </a:prstGeom>
          <a:effectLst/>
        </p:spPr>
        <p:txBody>
          <a:bodyPr wrap="square">
            <a:spAutoFit/>
          </a:bodyPr>
          <a:lstStyle/>
          <a:p>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          (a) K9</a:t>
            </a:r>
            <a:r>
              <a:rPr lang="zh-CN" altLang="en-US" sz="1100" dirty="0">
                <a:solidFill>
                  <a:schemeClr val="tx1">
                    <a:lumMod val="75000"/>
                    <a:lumOff val="25000"/>
                  </a:schemeClr>
                </a:solidFill>
                <a:latin typeface="Arial" panose="020B0604020202020204" pitchFamily="34" charset="0"/>
                <a:ea typeface="微软雅黑" panose="020B0503020204020204" pitchFamily="34" charset="-122"/>
              </a:rPr>
              <a:t>玻璃</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                                       (b)TC4</a:t>
            </a:r>
            <a:r>
              <a:rPr lang="zh-CN" altLang="en-US" sz="1100" dirty="0">
                <a:solidFill>
                  <a:schemeClr val="tx1">
                    <a:lumMod val="75000"/>
                    <a:lumOff val="25000"/>
                  </a:schemeClr>
                </a:solidFill>
                <a:latin typeface="Arial" panose="020B0604020202020204" pitchFamily="34" charset="0"/>
                <a:ea typeface="微软雅黑" panose="020B0503020204020204" pitchFamily="34" charset="-122"/>
              </a:rPr>
              <a:t>钛合金</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	                                  (c)</a:t>
            </a:r>
            <a:r>
              <a:rPr lang="zh-CN" altLang="en-US" sz="1100" dirty="0">
                <a:solidFill>
                  <a:schemeClr val="tx1">
                    <a:lumMod val="75000"/>
                    <a:lumOff val="25000"/>
                  </a:schemeClr>
                </a:solidFill>
                <a:latin typeface="Arial" panose="020B0604020202020204" pitchFamily="34" charset="0"/>
                <a:ea typeface="微软雅黑" panose="020B0503020204020204" pitchFamily="34" charset="-122"/>
              </a:rPr>
              <a:t>工业纯钛</a:t>
            </a:r>
          </a:p>
        </p:txBody>
      </p:sp>
      <p:sp>
        <p:nvSpPr>
          <p:cNvPr id="29" name="矩形 28">
            <a:extLst>
              <a:ext uri="{FF2B5EF4-FFF2-40B4-BE49-F238E27FC236}">
                <a16:creationId xmlns:a16="http://schemas.microsoft.com/office/drawing/2014/main" id="{29A9D8F4-D6AD-4079-A0CF-D1B276D40C02}"/>
              </a:ext>
            </a:extLst>
          </p:cNvPr>
          <p:cNvSpPr/>
          <p:nvPr/>
        </p:nvSpPr>
        <p:spPr>
          <a:xfrm>
            <a:off x="2105474" y="3032311"/>
            <a:ext cx="2674337"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2-1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试验材料</a:t>
            </a:r>
          </a:p>
        </p:txBody>
      </p:sp>
      <p:sp>
        <p:nvSpPr>
          <p:cNvPr id="30" name="文本框 29">
            <a:extLst>
              <a:ext uri="{FF2B5EF4-FFF2-40B4-BE49-F238E27FC236}">
                <a16:creationId xmlns:a16="http://schemas.microsoft.com/office/drawing/2014/main" id="{BED4F282-CEC6-4E5A-BB38-8B4F746CCDFC}"/>
              </a:ext>
            </a:extLst>
          </p:cNvPr>
          <p:cNvSpPr txBox="1"/>
          <p:nvPr/>
        </p:nvSpPr>
        <p:spPr>
          <a:xfrm>
            <a:off x="7388385" y="642368"/>
            <a:ext cx="1133448" cy="338554"/>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zh-CN" altLang="en-US" sz="16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氧化试验</a:t>
            </a:r>
            <a:endParaRPr kumimoji="0" lang="zh-CN" altLang="en-US" sz="1600" b="1" i="0" u="none" strike="noStrike" kern="1200" cap="none" spc="0" normalizeH="0" baseline="0" noProof="0" dirty="0">
              <a:ln>
                <a:noFill/>
              </a:ln>
              <a:gradFill>
                <a:gsLst>
                  <a:gs pos="0">
                    <a:srgbClr val="0994D3"/>
                  </a:gs>
                  <a:gs pos="100000">
                    <a:srgbClr val="066188"/>
                  </a:gs>
                </a:gsLst>
                <a:lin ang="16200000" scaled="0"/>
              </a:gradFill>
              <a:effectLst/>
              <a:uLnTx/>
              <a:uFillTx/>
              <a:latin typeface="Arial" panose="020B0604020202020204" pitchFamily="34" charset="0"/>
              <a:ea typeface="微软雅黑" panose="020B0503020204020204" pitchFamily="34" charset="-122"/>
            </a:endParaRPr>
          </a:p>
        </p:txBody>
      </p:sp>
      <p:grpSp>
        <p:nvGrpSpPr>
          <p:cNvPr id="12" name="组合 11">
            <a:extLst>
              <a:ext uri="{FF2B5EF4-FFF2-40B4-BE49-F238E27FC236}">
                <a16:creationId xmlns:a16="http://schemas.microsoft.com/office/drawing/2014/main" id="{1E7DDE3F-BAFE-4404-9559-E6B9C1470C39}"/>
              </a:ext>
            </a:extLst>
          </p:cNvPr>
          <p:cNvGrpSpPr/>
          <p:nvPr/>
        </p:nvGrpSpPr>
        <p:grpSpPr>
          <a:xfrm>
            <a:off x="7064432" y="1133869"/>
            <a:ext cx="2674337" cy="1916799"/>
            <a:chOff x="6675118" y="1150701"/>
            <a:chExt cx="2674337" cy="1916799"/>
          </a:xfrm>
        </p:grpSpPr>
        <p:pic>
          <p:nvPicPr>
            <p:cNvPr id="9" name="图片 8">
              <a:extLst>
                <a:ext uri="{FF2B5EF4-FFF2-40B4-BE49-F238E27FC236}">
                  <a16:creationId xmlns:a16="http://schemas.microsoft.com/office/drawing/2014/main" id="{5D173E41-915D-49A4-9509-029B6B86C8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1061" y="1150701"/>
              <a:ext cx="1722450" cy="1620000"/>
            </a:xfrm>
            <a:prstGeom prst="rect">
              <a:avLst/>
            </a:prstGeom>
          </p:spPr>
        </p:pic>
        <p:sp>
          <p:nvSpPr>
            <p:cNvPr id="32" name="矩形 31">
              <a:extLst>
                <a:ext uri="{FF2B5EF4-FFF2-40B4-BE49-F238E27FC236}">
                  <a16:creationId xmlns:a16="http://schemas.microsoft.com/office/drawing/2014/main" id="{6BC2E8C0-E03F-4E61-A8B7-543580B34DCF}"/>
                </a:ext>
              </a:extLst>
            </p:cNvPr>
            <p:cNvSpPr/>
            <p:nvPr/>
          </p:nvSpPr>
          <p:spPr>
            <a:xfrm>
              <a:off x="6675118" y="2790501"/>
              <a:ext cx="2674337"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2-2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真空气氛管式炉</a:t>
              </a:r>
            </a:p>
          </p:txBody>
        </p:sp>
      </p:grpSp>
      <p:grpSp>
        <p:nvGrpSpPr>
          <p:cNvPr id="13" name="组合 12">
            <a:extLst>
              <a:ext uri="{FF2B5EF4-FFF2-40B4-BE49-F238E27FC236}">
                <a16:creationId xmlns:a16="http://schemas.microsoft.com/office/drawing/2014/main" id="{F481F397-7C53-4AAC-B192-1ED64645A344}"/>
              </a:ext>
            </a:extLst>
          </p:cNvPr>
          <p:cNvGrpSpPr/>
          <p:nvPr/>
        </p:nvGrpSpPr>
        <p:grpSpPr>
          <a:xfrm>
            <a:off x="9328192" y="1152144"/>
            <a:ext cx="2674337" cy="1896999"/>
            <a:chOff x="9113221" y="1150701"/>
            <a:chExt cx="2674337" cy="1896999"/>
          </a:xfrm>
        </p:grpSpPr>
        <p:pic>
          <p:nvPicPr>
            <p:cNvPr id="11" name="图片 10">
              <a:extLst>
                <a:ext uri="{FF2B5EF4-FFF2-40B4-BE49-F238E27FC236}">
                  <a16:creationId xmlns:a16="http://schemas.microsoft.com/office/drawing/2014/main" id="{FAB9ECF0-D192-424D-BF66-665392262E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6055" y="1150701"/>
              <a:ext cx="2248669" cy="1620000"/>
            </a:xfrm>
            <a:prstGeom prst="rect">
              <a:avLst/>
            </a:prstGeom>
          </p:spPr>
        </p:pic>
        <p:sp>
          <p:nvSpPr>
            <p:cNvPr id="33" name="矩形 32">
              <a:extLst>
                <a:ext uri="{FF2B5EF4-FFF2-40B4-BE49-F238E27FC236}">
                  <a16:creationId xmlns:a16="http://schemas.microsoft.com/office/drawing/2014/main" id="{BD42C495-34C6-4493-A9EB-61170C788A05}"/>
                </a:ext>
              </a:extLst>
            </p:cNvPr>
            <p:cNvSpPr/>
            <p:nvPr/>
          </p:nvSpPr>
          <p:spPr>
            <a:xfrm>
              <a:off x="9113221" y="2770701"/>
              <a:ext cx="2674337"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2-3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氧化温度曲线</a:t>
              </a:r>
            </a:p>
          </p:txBody>
        </p:sp>
      </p:grpSp>
      <p:sp>
        <p:nvSpPr>
          <p:cNvPr id="35" name="文本框 34">
            <a:extLst>
              <a:ext uri="{FF2B5EF4-FFF2-40B4-BE49-F238E27FC236}">
                <a16:creationId xmlns:a16="http://schemas.microsoft.com/office/drawing/2014/main" id="{92D81297-4280-4FCD-8B4B-AB865CD6D56C}"/>
              </a:ext>
            </a:extLst>
          </p:cNvPr>
          <p:cNvSpPr txBox="1"/>
          <p:nvPr/>
        </p:nvSpPr>
        <p:spPr>
          <a:xfrm>
            <a:off x="125670" y="3265376"/>
            <a:ext cx="1428809" cy="338554"/>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gradFill>
                  <a:gsLst>
                    <a:gs pos="0">
                      <a:srgbClr val="0994D3"/>
                    </a:gs>
                    <a:gs pos="100000">
                      <a:srgbClr val="066188"/>
                    </a:gs>
                  </a:gsLst>
                  <a:lin ang="16200000" scaled="0"/>
                </a:gradFill>
                <a:effectLst/>
                <a:uLnTx/>
                <a:uFillTx/>
                <a:latin typeface="Arial" panose="020B0604020202020204" pitchFamily="34" charset="0"/>
                <a:ea typeface="微软雅黑" panose="020B0503020204020204" pitchFamily="34" charset="-122"/>
              </a:rPr>
              <a:t>扩散焊试验</a:t>
            </a:r>
          </a:p>
        </p:txBody>
      </p:sp>
      <p:pic>
        <p:nvPicPr>
          <p:cNvPr id="36" name="图片 35">
            <a:extLst>
              <a:ext uri="{FF2B5EF4-FFF2-40B4-BE49-F238E27FC236}">
                <a16:creationId xmlns:a16="http://schemas.microsoft.com/office/drawing/2014/main" id="{7B47CB8C-9171-43D4-948A-0792432D7FAE}"/>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25670" y="3707879"/>
            <a:ext cx="2129845" cy="1620000"/>
          </a:xfrm>
          <a:prstGeom prst="rect">
            <a:avLst/>
          </a:prstGeom>
          <a:noFill/>
          <a:ln>
            <a:noFill/>
          </a:ln>
        </p:spPr>
      </p:pic>
      <p:sp>
        <p:nvSpPr>
          <p:cNvPr id="37" name="矩形 36">
            <a:extLst>
              <a:ext uri="{FF2B5EF4-FFF2-40B4-BE49-F238E27FC236}">
                <a16:creationId xmlns:a16="http://schemas.microsoft.com/office/drawing/2014/main" id="{11BB6EA8-A820-4439-9703-A82CCD18D7AC}"/>
              </a:ext>
            </a:extLst>
          </p:cNvPr>
          <p:cNvSpPr/>
          <p:nvPr/>
        </p:nvSpPr>
        <p:spPr>
          <a:xfrm>
            <a:off x="59300" y="5407673"/>
            <a:ext cx="2262584"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2-4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真空扩散焊接机</a:t>
            </a:r>
          </a:p>
        </p:txBody>
      </p:sp>
      <p:pic>
        <p:nvPicPr>
          <p:cNvPr id="38" name="图片 37">
            <a:extLst>
              <a:ext uri="{FF2B5EF4-FFF2-40B4-BE49-F238E27FC236}">
                <a16:creationId xmlns:a16="http://schemas.microsoft.com/office/drawing/2014/main" id="{FCDF6EC3-C765-4731-BC34-24BCE41C390F}"/>
              </a:ext>
            </a:extLst>
          </p:cNvPr>
          <p:cNvPicPr/>
          <p:nvPr/>
        </p:nvPicPr>
        <p:blipFill>
          <a:blip r:embed="rId8" cstate="hqprint">
            <a:extLst>
              <a:ext uri="{28A0092B-C50C-407E-A947-70E740481C1C}">
                <a14:useLocalDpi xmlns:a14="http://schemas.microsoft.com/office/drawing/2010/main" val="0"/>
              </a:ext>
            </a:extLst>
          </a:blip>
          <a:srcRect/>
          <a:stretch>
            <a:fillRect/>
          </a:stretch>
        </p:blipFill>
        <p:spPr>
          <a:xfrm>
            <a:off x="2422623" y="4018399"/>
            <a:ext cx="2009885" cy="1106673"/>
          </a:xfrm>
          <a:prstGeom prst="rect">
            <a:avLst/>
          </a:prstGeom>
          <a:ln>
            <a:noFill/>
          </a:ln>
        </p:spPr>
      </p:pic>
      <p:sp>
        <p:nvSpPr>
          <p:cNvPr id="40" name="矩形 39">
            <a:extLst>
              <a:ext uri="{FF2B5EF4-FFF2-40B4-BE49-F238E27FC236}">
                <a16:creationId xmlns:a16="http://schemas.microsoft.com/office/drawing/2014/main" id="{9B2E4AE9-4818-48F1-A6DE-1777B958B3DA}"/>
              </a:ext>
            </a:extLst>
          </p:cNvPr>
          <p:cNvSpPr/>
          <p:nvPr/>
        </p:nvSpPr>
        <p:spPr>
          <a:xfrm>
            <a:off x="2296273" y="5407673"/>
            <a:ext cx="2262584"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2-5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试样装配示意图</a:t>
            </a:r>
          </a:p>
        </p:txBody>
      </p:sp>
      <p:pic>
        <p:nvPicPr>
          <p:cNvPr id="42" name="图片 41">
            <a:extLst>
              <a:ext uri="{FF2B5EF4-FFF2-40B4-BE49-F238E27FC236}">
                <a16:creationId xmlns:a16="http://schemas.microsoft.com/office/drawing/2014/main" id="{54F9FF7C-EAD1-4774-BA2A-4A9A9B70BA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9615" y="3761735"/>
            <a:ext cx="2195841" cy="1620000"/>
          </a:xfrm>
          <a:prstGeom prst="rect">
            <a:avLst/>
          </a:prstGeom>
        </p:spPr>
      </p:pic>
      <p:sp>
        <p:nvSpPr>
          <p:cNvPr id="43" name="矩形 42">
            <a:extLst>
              <a:ext uri="{FF2B5EF4-FFF2-40B4-BE49-F238E27FC236}">
                <a16:creationId xmlns:a16="http://schemas.microsoft.com/office/drawing/2014/main" id="{9076F71A-4525-4FB1-924C-C7856ECA1209}"/>
              </a:ext>
            </a:extLst>
          </p:cNvPr>
          <p:cNvSpPr/>
          <p:nvPr/>
        </p:nvSpPr>
        <p:spPr>
          <a:xfrm>
            <a:off x="4566243" y="5407673"/>
            <a:ext cx="2262584"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2-6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扩散焊温度曲线</a:t>
            </a:r>
          </a:p>
        </p:txBody>
      </p:sp>
      <p:sp>
        <p:nvSpPr>
          <p:cNvPr id="44" name="文本框 43">
            <a:extLst>
              <a:ext uri="{FF2B5EF4-FFF2-40B4-BE49-F238E27FC236}">
                <a16:creationId xmlns:a16="http://schemas.microsoft.com/office/drawing/2014/main" id="{ADC530A7-42AB-4A4C-900B-CB63624289E6}"/>
              </a:ext>
            </a:extLst>
          </p:cNvPr>
          <p:cNvSpPr txBox="1"/>
          <p:nvPr/>
        </p:nvSpPr>
        <p:spPr>
          <a:xfrm>
            <a:off x="7388385" y="3265376"/>
            <a:ext cx="1428809" cy="338554"/>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zh-CN" altLang="en-US" sz="16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剪切</a:t>
            </a:r>
            <a:r>
              <a:rPr kumimoji="0" lang="zh-CN" altLang="en-US" sz="1600" b="1" i="0" u="none" strike="noStrike" kern="1200" cap="none" spc="0" normalizeH="0" baseline="0" noProof="0" dirty="0">
                <a:ln>
                  <a:noFill/>
                </a:ln>
                <a:gradFill>
                  <a:gsLst>
                    <a:gs pos="0">
                      <a:srgbClr val="0994D3"/>
                    </a:gs>
                    <a:gs pos="100000">
                      <a:srgbClr val="066188"/>
                    </a:gs>
                  </a:gsLst>
                  <a:lin ang="16200000" scaled="0"/>
                </a:gradFill>
                <a:effectLst/>
                <a:uLnTx/>
                <a:uFillTx/>
                <a:latin typeface="Arial" panose="020B0604020202020204" pitchFamily="34" charset="0"/>
                <a:ea typeface="微软雅黑" panose="020B0503020204020204" pitchFamily="34" charset="-122"/>
              </a:rPr>
              <a:t>试验</a:t>
            </a:r>
          </a:p>
        </p:txBody>
      </p:sp>
      <p:pic>
        <p:nvPicPr>
          <p:cNvPr id="2050" name="Picture 2">
            <a:extLst>
              <a:ext uri="{FF2B5EF4-FFF2-40B4-BE49-F238E27FC236}">
                <a16:creationId xmlns:a16="http://schemas.microsoft.com/office/drawing/2014/main" id="{DBC697B6-198D-4F5A-BDC2-050894E8A8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0911" y="3754891"/>
            <a:ext cx="1421378" cy="1620000"/>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a:extLst>
              <a:ext uri="{FF2B5EF4-FFF2-40B4-BE49-F238E27FC236}">
                <a16:creationId xmlns:a16="http://schemas.microsoft.com/office/drawing/2014/main" id="{A68FC4C4-EF17-4F9A-BD55-D5DF25417733}"/>
              </a:ext>
            </a:extLst>
          </p:cNvPr>
          <p:cNvSpPr/>
          <p:nvPr/>
        </p:nvSpPr>
        <p:spPr>
          <a:xfrm>
            <a:off x="7270308" y="5407673"/>
            <a:ext cx="2262584"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2-7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万能材料试验机</a:t>
            </a:r>
          </a:p>
        </p:txBody>
      </p:sp>
      <p:pic>
        <p:nvPicPr>
          <p:cNvPr id="46" name="图片 45">
            <a:extLst>
              <a:ext uri="{FF2B5EF4-FFF2-40B4-BE49-F238E27FC236}">
                <a16:creationId xmlns:a16="http://schemas.microsoft.com/office/drawing/2014/main" id="{5106136E-30DE-4BCA-AB4A-BAC2348475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42577" y="3780842"/>
            <a:ext cx="2151585" cy="1620000"/>
          </a:xfrm>
          <a:prstGeom prst="rect">
            <a:avLst/>
          </a:prstGeom>
        </p:spPr>
      </p:pic>
      <p:sp>
        <p:nvSpPr>
          <p:cNvPr id="47" name="矩形 46">
            <a:extLst>
              <a:ext uri="{FF2B5EF4-FFF2-40B4-BE49-F238E27FC236}">
                <a16:creationId xmlns:a16="http://schemas.microsoft.com/office/drawing/2014/main" id="{8793BB86-FFC7-490F-9593-C40F20202B7E}"/>
              </a:ext>
            </a:extLst>
          </p:cNvPr>
          <p:cNvSpPr/>
          <p:nvPr/>
        </p:nvSpPr>
        <p:spPr>
          <a:xfrm>
            <a:off x="9431578" y="5407673"/>
            <a:ext cx="2262584"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2-8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剪切试验示意图</a:t>
            </a:r>
          </a:p>
        </p:txBody>
      </p:sp>
      <p:sp>
        <p:nvSpPr>
          <p:cNvPr id="48" name="文本框 47">
            <a:extLst>
              <a:ext uri="{FF2B5EF4-FFF2-40B4-BE49-F238E27FC236}">
                <a16:creationId xmlns:a16="http://schemas.microsoft.com/office/drawing/2014/main" id="{082792A7-E03E-4570-85E0-6527547496B9}"/>
              </a:ext>
            </a:extLst>
          </p:cNvPr>
          <p:cNvSpPr txBox="1"/>
          <p:nvPr/>
        </p:nvSpPr>
        <p:spPr>
          <a:xfrm>
            <a:off x="125670" y="5883704"/>
            <a:ext cx="1428809" cy="338554"/>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gradFill>
                  <a:gsLst>
                    <a:gs pos="0">
                      <a:srgbClr val="0994D3"/>
                    </a:gs>
                    <a:gs pos="100000">
                      <a:srgbClr val="066188"/>
                    </a:gs>
                  </a:gsLst>
                  <a:lin ang="16200000" scaled="0"/>
                </a:gradFill>
                <a:effectLst/>
                <a:uLnTx/>
                <a:uFillTx/>
                <a:latin typeface="Arial" panose="020B0604020202020204" pitchFamily="34" charset="0"/>
                <a:ea typeface="微软雅黑" panose="020B0503020204020204" pitchFamily="34" charset="-122"/>
              </a:rPr>
              <a:t>分析表征设备</a:t>
            </a:r>
          </a:p>
        </p:txBody>
      </p:sp>
      <p:sp>
        <p:nvSpPr>
          <p:cNvPr id="49" name="矩形 48">
            <a:extLst>
              <a:ext uri="{FF2B5EF4-FFF2-40B4-BE49-F238E27FC236}">
                <a16:creationId xmlns:a16="http://schemas.microsoft.com/office/drawing/2014/main" id="{574EC634-5CCB-4E48-8114-8291AAA391D4}"/>
              </a:ext>
            </a:extLst>
          </p:cNvPr>
          <p:cNvSpPr/>
          <p:nvPr/>
        </p:nvSpPr>
        <p:spPr>
          <a:xfrm>
            <a:off x="125670" y="6212204"/>
            <a:ext cx="6939013" cy="417743"/>
          </a:xfrm>
          <a:prstGeom prst="rect">
            <a:avLst/>
          </a:prstGeom>
          <a:noFill/>
        </p:spPr>
        <p:txBody>
          <a:bodyPr wrap="square" rtlCol="0">
            <a:spAutoFit/>
          </a:bodyPr>
          <a:lstStyle/>
          <a:p>
            <a:pPr>
              <a:lnSpc>
                <a:spcPct val="150000"/>
              </a:lnSpc>
            </a:pPr>
            <a:r>
              <a:rPr lang="zh-CN" altLang="en-US" sz="1600" dirty="0">
                <a:solidFill>
                  <a:prstClr val="black">
                    <a:lumMod val="75000"/>
                    <a:lumOff val="25000"/>
                  </a:prstClr>
                </a:solidFill>
                <a:latin typeface="Arial" panose="020B0604020202020204" pitchFamily="34" charset="0"/>
                <a:ea typeface="微软雅黑" panose="020B0503020204020204" pitchFamily="34" charset="-122"/>
              </a:rPr>
              <a:t>光学显微镜、场发射扫描电子显微镜、透射电子显微镜、</a:t>
            </a:r>
            <a:r>
              <a:rPr lang="en-US" altLang="zh-CN" sz="1600" dirty="0">
                <a:solidFill>
                  <a:prstClr val="black">
                    <a:lumMod val="75000"/>
                    <a:lumOff val="25000"/>
                  </a:prstClr>
                </a:solidFill>
                <a:latin typeface="Arial" panose="020B0604020202020204" pitchFamily="34" charset="0"/>
                <a:ea typeface="微软雅黑" panose="020B0503020204020204" pitchFamily="34" charset="-122"/>
              </a:rPr>
              <a:t>X</a:t>
            </a:r>
            <a:r>
              <a:rPr lang="zh-CN" altLang="en-US" sz="1600" dirty="0">
                <a:solidFill>
                  <a:prstClr val="black">
                    <a:lumMod val="75000"/>
                    <a:lumOff val="25000"/>
                  </a:prstClr>
                </a:solidFill>
                <a:latin typeface="Arial" panose="020B0604020202020204" pitchFamily="34" charset="0"/>
                <a:ea typeface="微软雅黑" panose="020B0503020204020204" pitchFamily="34" charset="-122"/>
              </a:rPr>
              <a:t>射线衍射仪</a:t>
            </a:r>
            <a:endParaRPr lang="en-US" altLang="zh-CN" sz="1600" dirty="0">
              <a:solidFill>
                <a:prstClr val="black">
                  <a:lumMod val="75000"/>
                  <a:lumOff val="25000"/>
                </a:prstClr>
              </a:solidFill>
              <a:latin typeface="Arial" panose="020B0604020202020204" pitchFamily="34" charset="0"/>
              <a:ea typeface="微软雅黑" panose="020B0503020204020204" pitchFamily="34" charset="-122"/>
            </a:endParaRPr>
          </a:p>
        </p:txBody>
      </p:sp>
      <p:sp>
        <p:nvSpPr>
          <p:cNvPr id="50" name="文本框 49">
            <a:extLst>
              <a:ext uri="{FF2B5EF4-FFF2-40B4-BE49-F238E27FC236}">
                <a16:creationId xmlns:a16="http://schemas.microsoft.com/office/drawing/2014/main" id="{DC9CC9EB-C5CC-47C4-B324-A0541AB8EC3F}"/>
              </a:ext>
            </a:extLst>
          </p:cNvPr>
          <p:cNvSpPr txBox="1"/>
          <p:nvPr/>
        </p:nvSpPr>
        <p:spPr>
          <a:xfrm>
            <a:off x="7388385" y="5883704"/>
            <a:ext cx="1428809" cy="338554"/>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gradFill>
                  <a:gsLst>
                    <a:gs pos="0">
                      <a:srgbClr val="0994D3"/>
                    </a:gs>
                    <a:gs pos="100000">
                      <a:srgbClr val="066188"/>
                    </a:gs>
                  </a:gsLst>
                  <a:lin ang="16200000" scaled="0"/>
                </a:gradFill>
                <a:effectLst/>
                <a:uLnTx/>
                <a:uFillTx/>
                <a:latin typeface="Arial" panose="020B0604020202020204" pitchFamily="34" charset="0"/>
                <a:ea typeface="微软雅黑" panose="020B0503020204020204" pitchFamily="34" charset="-122"/>
              </a:rPr>
              <a:t>模拟计算软件</a:t>
            </a:r>
          </a:p>
        </p:txBody>
      </p:sp>
      <p:sp>
        <p:nvSpPr>
          <p:cNvPr id="51" name="矩形 50">
            <a:extLst>
              <a:ext uri="{FF2B5EF4-FFF2-40B4-BE49-F238E27FC236}">
                <a16:creationId xmlns:a16="http://schemas.microsoft.com/office/drawing/2014/main" id="{C1D9FF17-0E3F-401D-885C-07D68A675911}"/>
              </a:ext>
            </a:extLst>
          </p:cNvPr>
          <p:cNvSpPr/>
          <p:nvPr/>
        </p:nvSpPr>
        <p:spPr>
          <a:xfrm>
            <a:off x="7388385" y="6207398"/>
            <a:ext cx="3364723" cy="417743"/>
          </a:xfrm>
          <a:prstGeom prst="rect">
            <a:avLst/>
          </a:prstGeom>
          <a:noFill/>
        </p:spPr>
        <p:txBody>
          <a:bodyPr wrap="square" rtlCol="0">
            <a:spAutoFit/>
          </a:bodyPr>
          <a:lstStyle/>
          <a:p>
            <a:pPr>
              <a:lnSpc>
                <a:spcPct val="150000"/>
              </a:lnSpc>
            </a:pPr>
            <a:r>
              <a:rPr lang="en-US" altLang="zh-CN" sz="1600" dirty="0">
                <a:solidFill>
                  <a:prstClr val="black">
                    <a:lumMod val="75000"/>
                    <a:lumOff val="25000"/>
                  </a:prstClr>
                </a:solidFill>
                <a:latin typeface="Arial" panose="020B0604020202020204" pitchFamily="34" charset="0"/>
                <a:ea typeface="微软雅黑" panose="020B0503020204020204" pitchFamily="34" charset="-122"/>
              </a:rPr>
              <a:t>ABAQUS</a:t>
            </a:r>
            <a:r>
              <a:rPr lang="zh-CN" altLang="en-US" sz="1600" dirty="0">
                <a:solidFill>
                  <a:prstClr val="black">
                    <a:lumMod val="75000"/>
                    <a:lumOff val="25000"/>
                  </a:prstClr>
                </a:solidFill>
                <a:latin typeface="Arial" panose="020B0604020202020204" pitchFamily="34" charset="0"/>
                <a:ea typeface="微软雅黑" panose="020B0503020204020204" pitchFamily="34" charset="-122"/>
              </a:rPr>
              <a:t>、</a:t>
            </a:r>
            <a:r>
              <a:rPr lang="en-US" altLang="zh-CN" sz="1600" dirty="0">
                <a:solidFill>
                  <a:prstClr val="black">
                    <a:lumMod val="75000"/>
                    <a:lumOff val="25000"/>
                  </a:prstClr>
                </a:solidFill>
                <a:latin typeface="Arial" panose="020B0604020202020204" pitchFamily="34" charset="0"/>
                <a:ea typeface="微软雅黑" panose="020B0503020204020204" pitchFamily="34" charset="-122"/>
              </a:rPr>
              <a:t>Pro/E</a:t>
            </a:r>
          </a:p>
        </p:txBody>
      </p:sp>
      <p:sp>
        <p:nvSpPr>
          <p:cNvPr id="41" name="等腰三角形 40">
            <a:extLst>
              <a:ext uri="{FF2B5EF4-FFF2-40B4-BE49-F238E27FC236}">
                <a16:creationId xmlns:a16="http://schemas.microsoft.com/office/drawing/2014/main" id="{FC9ADEF4-7801-1B56-7622-8761D8E6C517}"/>
              </a:ext>
            </a:extLst>
          </p:cNvPr>
          <p:cNvSpPr/>
          <p:nvPr/>
        </p:nvSpPr>
        <p:spPr>
          <a:xfrm>
            <a:off x="7328269"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E3DFA537-2545-AE7F-DA94-91BA04A5F3FE}"/>
              </a:ext>
            </a:extLst>
          </p:cNvPr>
          <p:cNvGrpSpPr/>
          <p:nvPr/>
        </p:nvGrpSpPr>
        <p:grpSpPr>
          <a:xfrm>
            <a:off x="1792176" y="89019"/>
            <a:ext cx="8607648" cy="363721"/>
            <a:chOff x="-886327" y="6333552"/>
            <a:chExt cx="8607648" cy="363721"/>
          </a:xfrm>
        </p:grpSpPr>
        <p:sp>
          <p:nvSpPr>
            <p:cNvPr id="53" name="矩形 52">
              <a:extLst>
                <a:ext uri="{FF2B5EF4-FFF2-40B4-BE49-F238E27FC236}">
                  <a16:creationId xmlns:a16="http://schemas.microsoft.com/office/drawing/2014/main" id="{C7CD682C-8E60-7CEB-1D25-AF86F90E0CBE}"/>
                </a:ext>
              </a:extLst>
            </p:cNvPr>
            <p:cNvSpPr/>
            <p:nvPr/>
          </p:nvSpPr>
          <p:spPr>
            <a:xfrm>
              <a:off x="-886327" y="6358719"/>
              <a:ext cx="1923527" cy="338554"/>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先进连接方法介绍</a:t>
              </a:r>
            </a:p>
          </p:txBody>
        </p:sp>
        <p:sp>
          <p:nvSpPr>
            <p:cNvPr id="54" name="矩形 53">
              <a:extLst>
                <a:ext uri="{FF2B5EF4-FFF2-40B4-BE49-F238E27FC236}">
                  <a16:creationId xmlns:a16="http://schemas.microsoft.com/office/drawing/2014/main" id="{A6261DDE-439E-89D2-8719-C48880C92476}"/>
                </a:ext>
              </a:extLst>
            </p:cNvPr>
            <p:cNvSpPr/>
            <p:nvPr/>
          </p:nvSpPr>
          <p:spPr>
            <a:xfrm>
              <a:off x="1646807" y="635871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国内外研究现状</a:t>
              </a:r>
            </a:p>
          </p:txBody>
        </p:sp>
        <p:sp>
          <p:nvSpPr>
            <p:cNvPr id="55" name="矩形 54">
              <a:extLst>
                <a:ext uri="{FF2B5EF4-FFF2-40B4-BE49-F238E27FC236}">
                  <a16:creationId xmlns:a16="http://schemas.microsoft.com/office/drawing/2014/main" id="{9B4AE362-3CE5-5B76-BB1D-5B8F585C8455}"/>
                </a:ext>
              </a:extLst>
            </p:cNvPr>
            <p:cNvSpPr/>
            <p:nvPr/>
          </p:nvSpPr>
          <p:spPr>
            <a:xfrm>
              <a:off x="3874847" y="6333552"/>
              <a:ext cx="1618433" cy="307777"/>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主要研究内容</a:t>
              </a:r>
            </a:p>
          </p:txBody>
        </p:sp>
        <p:sp>
          <p:nvSpPr>
            <p:cNvPr id="57" name="矩形 56">
              <a:extLst>
                <a:ext uri="{FF2B5EF4-FFF2-40B4-BE49-F238E27FC236}">
                  <a16:creationId xmlns:a16="http://schemas.microsoft.com/office/drawing/2014/main" id="{0C2BC555-3252-63A9-67E7-1B16794A5174}"/>
                </a:ext>
              </a:extLst>
            </p:cNvPr>
            <p:cNvSpPr/>
            <p:nvPr/>
          </p:nvSpPr>
          <p:spPr>
            <a:xfrm>
              <a:off x="6102888" y="635871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实践案例</a:t>
              </a:r>
            </a:p>
          </p:txBody>
        </p:sp>
      </p:grpSp>
    </p:spTree>
    <p:extLst>
      <p:ext uri="{BB962C8B-B14F-4D97-AF65-F5344CB8AC3E}">
        <p14:creationId xmlns:p14="http://schemas.microsoft.com/office/powerpoint/2010/main" val="15482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48">
            <a:extLst>
              <a:ext uri="{FF2B5EF4-FFF2-40B4-BE49-F238E27FC236}">
                <a16:creationId xmlns:a16="http://schemas.microsoft.com/office/drawing/2014/main" id="{0A804164-D2A3-4B4F-91FA-29ADAB8709B9}"/>
              </a:ext>
            </a:extLst>
          </p:cNvPr>
          <p:cNvSpPr/>
          <p:nvPr/>
        </p:nvSpPr>
        <p:spPr>
          <a:xfrm>
            <a:off x="258464" y="3166528"/>
            <a:ext cx="11716249" cy="2074889"/>
          </a:xfrm>
          <a:prstGeom prst="roundRect">
            <a:avLst>
              <a:gd name="adj" fmla="val 5650"/>
            </a:avLst>
          </a:prstGeom>
          <a:solidFill>
            <a:srgbClr val="CFD5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F6E59B7E-FF12-408E-83E6-8B2444F04F3B}"/>
              </a:ext>
            </a:extLst>
          </p:cNvPr>
          <p:cNvSpPr/>
          <p:nvPr/>
        </p:nvSpPr>
        <p:spPr>
          <a:xfrm>
            <a:off x="258464" y="1071407"/>
            <a:ext cx="11716249" cy="2074889"/>
          </a:xfrm>
          <a:prstGeom prst="roundRect">
            <a:avLst>
              <a:gd name="adj" fmla="val 5650"/>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56" name="等腰三角形 55"/>
          <p:cNvSpPr/>
          <p:nvPr/>
        </p:nvSpPr>
        <p:spPr>
          <a:xfrm>
            <a:off x="3720112"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5DBF072D-40D1-4DB5-8C23-E730F165714D}"/>
              </a:ext>
            </a:extLst>
          </p:cNvPr>
          <p:cNvSpPr/>
          <p:nvPr/>
        </p:nvSpPr>
        <p:spPr>
          <a:xfrm>
            <a:off x="258465" y="613919"/>
            <a:ext cx="5127352"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氧化温度对</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Ti</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和</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TC4</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氧化层表面形貌的影响</a:t>
            </a:r>
          </a:p>
        </p:txBody>
      </p:sp>
      <p:sp>
        <p:nvSpPr>
          <p:cNvPr id="36" name="文本框 35">
            <a:extLst>
              <a:ext uri="{FF2B5EF4-FFF2-40B4-BE49-F238E27FC236}">
                <a16:creationId xmlns:a16="http://schemas.microsoft.com/office/drawing/2014/main" id="{B62486E1-E9DE-4C81-8E4C-C22D7831D102}"/>
              </a:ext>
            </a:extLst>
          </p:cNvPr>
          <p:cNvSpPr txBox="1"/>
          <p:nvPr/>
        </p:nvSpPr>
        <p:spPr>
          <a:xfrm>
            <a:off x="1089712" y="4878622"/>
            <a:ext cx="1341254"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dirty="0"/>
              <a:t>(a)750</a:t>
            </a:r>
            <a:r>
              <a:rPr lang="zh-CN" altLang="en-US" dirty="0"/>
              <a:t>℃</a:t>
            </a:r>
          </a:p>
        </p:txBody>
      </p:sp>
      <p:sp>
        <p:nvSpPr>
          <p:cNvPr id="37" name="文本框 36">
            <a:extLst>
              <a:ext uri="{FF2B5EF4-FFF2-40B4-BE49-F238E27FC236}">
                <a16:creationId xmlns:a16="http://schemas.microsoft.com/office/drawing/2014/main" id="{B62486E1-E9DE-4C81-8E4C-C22D7831D102}"/>
              </a:ext>
            </a:extLst>
          </p:cNvPr>
          <p:cNvSpPr txBox="1"/>
          <p:nvPr/>
        </p:nvSpPr>
        <p:spPr>
          <a:xfrm>
            <a:off x="3848142" y="4878622"/>
            <a:ext cx="1341254"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dirty="0"/>
              <a:t>(b)850</a:t>
            </a:r>
            <a:r>
              <a:rPr lang="zh-CN" altLang="en-US" dirty="0"/>
              <a:t>℃</a:t>
            </a:r>
          </a:p>
        </p:txBody>
      </p:sp>
      <p:sp>
        <p:nvSpPr>
          <p:cNvPr id="38" name="文本框 37">
            <a:extLst>
              <a:ext uri="{FF2B5EF4-FFF2-40B4-BE49-F238E27FC236}">
                <a16:creationId xmlns:a16="http://schemas.microsoft.com/office/drawing/2014/main" id="{B62486E1-E9DE-4C81-8E4C-C22D7831D102}"/>
              </a:ext>
            </a:extLst>
          </p:cNvPr>
          <p:cNvSpPr txBox="1"/>
          <p:nvPr/>
        </p:nvSpPr>
        <p:spPr>
          <a:xfrm>
            <a:off x="6523641" y="4878622"/>
            <a:ext cx="1341254"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dirty="0"/>
              <a:t>(c)950</a:t>
            </a:r>
            <a:r>
              <a:rPr lang="zh-CN" altLang="en-US" dirty="0"/>
              <a:t>℃</a:t>
            </a:r>
          </a:p>
        </p:txBody>
      </p:sp>
      <p:sp>
        <p:nvSpPr>
          <p:cNvPr id="40" name="文本框 39">
            <a:extLst>
              <a:ext uri="{FF2B5EF4-FFF2-40B4-BE49-F238E27FC236}">
                <a16:creationId xmlns:a16="http://schemas.microsoft.com/office/drawing/2014/main" id="{B62486E1-E9DE-4C81-8E4C-C22D7831D102}"/>
              </a:ext>
            </a:extLst>
          </p:cNvPr>
          <p:cNvSpPr txBox="1"/>
          <p:nvPr/>
        </p:nvSpPr>
        <p:spPr>
          <a:xfrm>
            <a:off x="9379572" y="4878622"/>
            <a:ext cx="1341254"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dirty="0"/>
              <a:t>(d)1050</a:t>
            </a:r>
            <a:r>
              <a:rPr lang="zh-CN" altLang="en-US" dirty="0"/>
              <a:t>℃</a:t>
            </a:r>
          </a:p>
        </p:txBody>
      </p:sp>
      <p:sp>
        <p:nvSpPr>
          <p:cNvPr id="41" name="文本框 40">
            <a:extLst>
              <a:ext uri="{FF2B5EF4-FFF2-40B4-BE49-F238E27FC236}">
                <a16:creationId xmlns:a16="http://schemas.microsoft.com/office/drawing/2014/main" id="{B62486E1-E9DE-4C81-8E4C-C22D7831D102}"/>
              </a:ext>
            </a:extLst>
          </p:cNvPr>
          <p:cNvSpPr txBox="1"/>
          <p:nvPr/>
        </p:nvSpPr>
        <p:spPr>
          <a:xfrm>
            <a:off x="3295725" y="5475427"/>
            <a:ext cx="6201220"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3-1</a:t>
            </a:r>
            <a:r>
              <a:rPr lang="zh-CN" altLang="en-US" dirty="0"/>
              <a:t> 不同温度下氧化 </a:t>
            </a:r>
            <a:r>
              <a:rPr lang="en-US" altLang="zh-CN" dirty="0"/>
              <a:t>2h </a:t>
            </a:r>
            <a:r>
              <a:rPr lang="zh-CN" altLang="en-US" dirty="0"/>
              <a:t>时</a:t>
            </a:r>
            <a:r>
              <a:rPr lang="en-US" altLang="zh-CN" dirty="0"/>
              <a:t>Ti</a:t>
            </a:r>
            <a:r>
              <a:rPr lang="zh-CN" altLang="en-US" dirty="0"/>
              <a:t>和</a:t>
            </a:r>
            <a:r>
              <a:rPr lang="en-US" altLang="zh-CN" dirty="0"/>
              <a:t>TC4</a:t>
            </a:r>
            <a:r>
              <a:rPr lang="zh-CN" altLang="en-US" dirty="0"/>
              <a:t>表面氧化层</a:t>
            </a:r>
            <a:r>
              <a:rPr lang="en-US" altLang="zh-CN" dirty="0"/>
              <a:t>SEM</a:t>
            </a:r>
            <a:r>
              <a:rPr lang="zh-CN" altLang="en-US" dirty="0"/>
              <a:t>图像</a:t>
            </a:r>
            <a:endParaRPr lang="en-US" altLang="zh-CN" dirty="0"/>
          </a:p>
        </p:txBody>
      </p:sp>
      <p:pic>
        <p:nvPicPr>
          <p:cNvPr id="26" name="图片 2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25103" y="1071407"/>
            <a:ext cx="2700000" cy="2024841"/>
          </a:xfrm>
          <a:prstGeom prst="rect">
            <a:avLst/>
          </a:prstGeom>
        </p:spPr>
      </p:pic>
      <p:grpSp>
        <p:nvGrpSpPr>
          <p:cNvPr id="12" name="组合 11">
            <a:extLst>
              <a:ext uri="{FF2B5EF4-FFF2-40B4-BE49-F238E27FC236}">
                <a16:creationId xmlns:a16="http://schemas.microsoft.com/office/drawing/2014/main" id="{2F00243C-BB32-4223-91CA-85C191443223}"/>
              </a:ext>
            </a:extLst>
          </p:cNvPr>
          <p:cNvGrpSpPr/>
          <p:nvPr/>
        </p:nvGrpSpPr>
        <p:grpSpPr>
          <a:xfrm>
            <a:off x="3696335" y="1071624"/>
            <a:ext cx="2700000" cy="2024841"/>
            <a:chOff x="3389489" y="1207017"/>
            <a:chExt cx="2700000" cy="2024841"/>
          </a:xfrm>
        </p:grpSpPr>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9489" y="1207017"/>
              <a:ext cx="2700000" cy="2024841"/>
            </a:xfrm>
            <a:prstGeom prst="rect">
              <a:avLst/>
            </a:prstGeom>
          </p:spPr>
        </p:pic>
        <p:pic>
          <p:nvPicPr>
            <p:cNvPr id="4" name="图片 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15446" y="1234232"/>
              <a:ext cx="1440000" cy="1080000"/>
            </a:xfrm>
            <a:prstGeom prst="rect">
              <a:avLst/>
            </a:prstGeom>
            <a:ln w="19050">
              <a:solidFill>
                <a:schemeClr val="tx1"/>
              </a:solidFill>
            </a:ln>
          </p:spPr>
        </p:pic>
      </p:grpSp>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8057" y="1072347"/>
            <a:ext cx="2700000" cy="2024841"/>
          </a:xfrm>
          <a:prstGeom prst="rect">
            <a:avLst/>
          </a:prstGeom>
        </p:spPr>
      </p:pic>
      <p:grpSp>
        <p:nvGrpSpPr>
          <p:cNvPr id="15" name="组合 14">
            <a:extLst>
              <a:ext uri="{FF2B5EF4-FFF2-40B4-BE49-F238E27FC236}">
                <a16:creationId xmlns:a16="http://schemas.microsoft.com/office/drawing/2014/main" id="{BE8A9253-7478-4039-A149-9B788976FCDF}"/>
              </a:ext>
            </a:extLst>
          </p:cNvPr>
          <p:cNvGrpSpPr/>
          <p:nvPr/>
        </p:nvGrpSpPr>
        <p:grpSpPr>
          <a:xfrm>
            <a:off x="9279779" y="1071407"/>
            <a:ext cx="2700000" cy="2024841"/>
            <a:chOff x="8929875" y="1206800"/>
            <a:chExt cx="2700000" cy="2024841"/>
          </a:xfrm>
        </p:grpSpPr>
        <p:pic>
          <p:nvPicPr>
            <p:cNvPr id="29" name="图片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9875" y="1206800"/>
              <a:ext cx="2700000" cy="2024841"/>
            </a:xfrm>
            <a:prstGeom prst="rect">
              <a:avLst/>
            </a:prstGeom>
          </p:spPr>
        </p:pic>
        <p:pic>
          <p:nvPicPr>
            <p:cNvPr id="11" name="图片 10"/>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169438" y="1231323"/>
              <a:ext cx="1440000" cy="1080000"/>
            </a:xfrm>
            <a:prstGeom prst="rect">
              <a:avLst/>
            </a:prstGeom>
            <a:ln w="19050">
              <a:solidFill>
                <a:schemeClr val="tx1"/>
              </a:solidFill>
            </a:ln>
          </p:spPr>
        </p:pic>
      </p:grpSp>
      <p:sp>
        <p:nvSpPr>
          <p:cNvPr id="45" name="文本框 44">
            <a:extLst>
              <a:ext uri="{FF2B5EF4-FFF2-40B4-BE49-F238E27FC236}">
                <a16:creationId xmlns:a16="http://schemas.microsoft.com/office/drawing/2014/main" id="{0BE78877-E442-4ED9-8303-E809C0E9AA2B}"/>
              </a:ext>
            </a:extLst>
          </p:cNvPr>
          <p:cNvSpPr txBox="1"/>
          <p:nvPr/>
        </p:nvSpPr>
        <p:spPr>
          <a:xfrm>
            <a:off x="615500" y="5823620"/>
            <a:ext cx="11343842" cy="657809"/>
          </a:xfrm>
          <a:prstGeom prst="rect">
            <a:avLst/>
          </a:prstGeom>
          <a:noFill/>
          <a:ln>
            <a:noFill/>
          </a:ln>
        </p:spPr>
        <p:txBody>
          <a:bodyPr wrap="square" rtlCol="0">
            <a:spAutoFit/>
          </a:bodyPr>
          <a:lstStyle/>
          <a:p>
            <a:pPr indent="457200" algn="just">
              <a:lnSpc>
                <a:spcPct val="120000"/>
              </a:lnSpc>
            </a:pPr>
            <a:r>
              <a:rPr lang="zh-CN" altLang="en-US" sz="1600" dirty="0">
                <a:latin typeface="Arial" panose="020B0604020202020204" pitchFamily="34" charset="0"/>
                <a:ea typeface="微软雅黑" panose="020B0503020204020204" pitchFamily="34" charset="-122"/>
              </a:rPr>
              <a:t>对比</a:t>
            </a:r>
            <a:r>
              <a:rPr lang="en-US" altLang="zh-CN" sz="1600" dirty="0">
                <a:latin typeface="Arial" panose="020B0604020202020204" pitchFamily="34" charset="0"/>
                <a:ea typeface="微软雅黑" panose="020B0503020204020204" pitchFamily="34" charset="-122"/>
              </a:rPr>
              <a:t>Ti</a:t>
            </a:r>
            <a:r>
              <a:rPr lang="zh-CN" altLang="en-US" sz="1600" dirty="0">
                <a:latin typeface="Arial" panose="020B0604020202020204" pitchFamily="34" charset="0"/>
                <a:ea typeface="微软雅黑" panose="020B0503020204020204" pitchFamily="34" charset="-122"/>
              </a:rPr>
              <a:t>和</a:t>
            </a:r>
            <a:r>
              <a:rPr lang="en-US" altLang="zh-CN" sz="1600" dirty="0">
                <a:latin typeface="Arial" panose="020B0604020202020204" pitchFamily="34" charset="0"/>
                <a:ea typeface="微软雅黑" panose="020B0503020204020204" pitchFamily="34" charset="-122"/>
              </a:rPr>
              <a:t>TC4</a:t>
            </a:r>
            <a:r>
              <a:rPr lang="zh-CN" altLang="en-US" sz="1600" dirty="0">
                <a:latin typeface="Arial" panose="020B0604020202020204" pitchFamily="34" charset="0"/>
                <a:ea typeface="微软雅黑" panose="020B0503020204020204" pitchFamily="34" charset="-122"/>
              </a:rPr>
              <a:t>的氧化层形貌可知，两者的形貌变化规律基本相同。相较于</a:t>
            </a:r>
            <a:r>
              <a:rPr lang="en-US" altLang="zh-CN" sz="1600" dirty="0">
                <a:latin typeface="Arial" panose="020B0604020202020204" pitchFamily="34" charset="0"/>
                <a:ea typeface="微软雅黑" panose="020B0503020204020204" pitchFamily="34" charset="-122"/>
              </a:rPr>
              <a:t>Ti</a:t>
            </a:r>
            <a:r>
              <a:rPr lang="zh-CN" altLang="en-US" sz="1600" dirty="0">
                <a:latin typeface="Arial" panose="020B0604020202020204" pitchFamily="34" charset="0"/>
                <a:ea typeface="微软雅黑" panose="020B0503020204020204" pitchFamily="34" charset="-122"/>
              </a:rPr>
              <a:t>，</a:t>
            </a:r>
            <a:r>
              <a:rPr lang="en-US" altLang="zh-CN" sz="1600" dirty="0">
                <a:solidFill>
                  <a:schemeClr val="tx1">
                    <a:lumMod val="75000"/>
                    <a:lumOff val="25000"/>
                  </a:schemeClr>
                </a:solidFill>
                <a:latin typeface="Arial" panose="020B0604020202020204" pitchFamily="34" charset="0"/>
                <a:ea typeface="微软雅黑" panose="020B0503020204020204" pitchFamily="34" charset="-122"/>
              </a:rPr>
              <a:t>TC4</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rPr>
              <a:t>氧化层</a:t>
            </a:r>
            <a:r>
              <a:rPr lang="zh-CN" altLang="en-US" sz="1600" dirty="0">
                <a:solidFill>
                  <a:srgbClr val="C00000"/>
                </a:solidFill>
                <a:latin typeface="Arial" panose="020B0604020202020204" pitchFamily="34" charset="0"/>
                <a:ea typeface="微软雅黑" panose="020B0503020204020204" pitchFamily="34" charset="-122"/>
              </a:rPr>
              <a:t>晶粒之间的孔隙更大</a:t>
            </a:r>
            <a:r>
              <a:rPr lang="zh-CN" altLang="en-US" sz="1600" dirty="0">
                <a:latin typeface="Arial" panose="020B0604020202020204" pitchFamily="34" charset="0"/>
                <a:ea typeface="微软雅黑" panose="020B0503020204020204" pitchFamily="34" charset="-122"/>
              </a:rPr>
              <a:t>。当氧化温度过高时，</a:t>
            </a:r>
            <a:r>
              <a:rPr lang="en-US" altLang="zh-CN" sz="1600" dirty="0">
                <a:latin typeface="Arial" panose="020B0604020202020204" pitchFamily="34" charset="0"/>
                <a:ea typeface="微软雅黑" panose="020B0503020204020204" pitchFamily="34" charset="-122"/>
              </a:rPr>
              <a:t>Ti</a:t>
            </a:r>
            <a:r>
              <a:rPr lang="zh-CN" altLang="en-US" sz="1600" dirty="0">
                <a:latin typeface="Arial" panose="020B0604020202020204" pitchFamily="34" charset="0"/>
                <a:ea typeface="微软雅黑" panose="020B0503020204020204" pitchFamily="34" charset="-122"/>
              </a:rPr>
              <a:t>和</a:t>
            </a:r>
            <a:r>
              <a:rPr lang="en-US" altLang="zh-CN" sz="1600" dirty="0">
                <a:latin typeface="Arial" panose="020B0604020202020204" pitchFamily="34" charset="0"/>
                <a:ea typeface="微软雅黑" panose="020B0503020204020204" pitchFamily="34" charset="-122"/>
              </a:rPr>
              <a:t>TC4</a:t>
            </a:r>
            <a:r>
              <a:rPr lang="zh-CN" altLang="en-US" sz="1600" dirty="0">
                <a:latin typeface="Arial" panose="020B0604020202020204" pitchFamily="34" charset="0"/>
                <a:ea typeface="微软雅黑" panose="020B0503020204020204" pitchFamily="34" charset="-122"/>
              </a:rPr>
              <a:t>氧化层会产生裂纹，甚至造成脱落。</a:t>
            </a:r>
          </a:p>
        </p:txBody>
      </p:sp>
      <p:pic>
        <p:nvPicPr>
          <p:cNvPr id="31" name="图片 30">
            <a:extLst>
              <a:ext uri="{FF2B5EF4-FFF2-40B4-BE49-F238E27FC236}">
                <a16:creationId xmlns:a16="http://schemas.microsoft.com/office/drawing/2014/main" id="{47ED472C-375D-42D7-946C-4E5C7A0247D6}"/>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33207" y="3186142"/>
            <a:ext cx="2700000" cy="2025000"/>
          </a:xfrm>
          <a:prstGeom prst="rect">
            <a:avLst/>
          </a:prstGeom>
        </p:spPr>
      </p:pic>
      <p:pic>
        <p:nvPicPr>
          <p:cNvPr id="30" name="图片 29">
            <a:extLst>
              <a:ext uri="{FF2B5EF4-FFF2-40B4-BE49-F238E27FC236}">
                <a16:creationId xmlns:a16="http://schemas.microsoft.com/office/drawing/2014/main" id="{3A7C9FBB-C2DB-40CE-825B-3AF4B51BA3B2}"/>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488057" y="3174169"/>
            <a:ext cx="2700000" cy="2025000"/>
          </a:xfrm>
          <a:prstGeom prst="rect">
            <a:avLst/>
          </a:prstGeom>
        </p:spPr>
      </p:pic>
      <p:pic>
        <p:nvPicPr>
          <p:cNvPr id="46" name="图片 45">
            <a:extLst>
              <a:ext uri="{FF2B5EF4-FFF2-40B4-BE49-F238E27FC236}">
                <a16:creationId xmlns:a16="http://schemas.microsoft.com/office/drawing/2014/main" id="{93318D30-9EEB-402F-A376-9DDEA12A5DC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274713" y="3183308"/>
            <a:ext cx="2700000" cy="2025000"/>
          </a:xfrm>
          <a:prstGeom prst="rect">
            <a:avLst/>
          </a:prstGeom>
        </p:spPr>
      </p:pic>
      <p:pic>
        <p:nvPicPr>
          <p:cNvPr id="43" name="图片 42">
            <a:extLst>
              <a:ext uri="{FF2B5EF4-FFF2-40B4-BE49-F238E27FC236}">
                <a16:creationId xmlns:a16="http://schemas.microsoft.com/office/drawing/2014/main" id="{49FEF48C-2B56-4FB5-BCEF-B605E6420AC0}"/>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519342" y="3215092"/>
            <a:ext cx="1440000" cy="1080000"/>
          </a:xfrm>
          <a:prstGeom prst="rect">
            <a:avLst/>
          </a:prstGeom>
          <a:ln w="19050">
            <a:solidFill>
              <a:schemeClr val="tx1"/>
            </a:solidFill>
          </a:ln>
        </p:spPr>
      </p:pic>
      <p:grpSp>
        <p:nvGrpSpPr>
          <p:cNvPr id="18" name="组合 17">
            <a:extLst>
              <a:ext uri="{FF2B5EF4-FFF2-40B4-BE49-F238E27FC236}">
                <a16:creationId xmlns:a16="http://schemas.microsoft.com/office/drawing/2014/main" id="{7502038A-6E2A-4DFD-9F3B-DBB46D66CD7B}"/>
              </a:ext>
            </a:extLst>
          </p:cNvPr>
          <p:cNvGrpSpPr/>
          <p:nvPr/>
        </p:nvGrpSpPr>
        <p:grpSpPr>
          <a:xfrm>
            <a:off x="3701402" y="3186142"/>
            <a:ext cx="2700000" cy="2025000"/>
            <a:chOff x="4470121" y="3040898"/>
            <a:chExt cx="2700000" cy="2025000"/>
          </a:xfrm>
        </p:grpSpPr>
        <p:pic>
          <p:nvPicPr>
            <p:cNvPr id="17" name="图片 16">
              <a:extLst>
                <a:ext uri="{FF2B5EF4-FFF2-40B4-BE49-F238E27FC236}">
                  <a16:creationId xmlns:a16="http://schemas.microsoft.com/office/drawing/2014/main" id="{12AC1BCD-8642-4A2B-A6A8-9D039ADFAC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70121" y="3040898"/>
              <a:ext cx="2700000" cy="2025000"/>
            </a:xfrm>
            <a:prstGeom prst="rect">
              <a:avLst/>
            </a:prstGeom>
          </p:spPr>
        </p:pic>
        <p:pic>
          <p:nvPicPr>
            <p:cNvPr id="32" name="图片 31">
              <a:extLst>
                <a:ext uri="{FF2B5EF4-FFF2-40B4-BE49-F238E27FC236}">
                  <a16:creationId xmlns:a16="http://schemas.microsoft.com/office/drawing/2014/main" id="{03503352-F19E-4816-8D47-29DB1EEF0A10}"/>
                </a:ext>
              </a:extLst>
            </p:cNvPr>
            <p:cNvPicPr>
              <a:picLocks noChangeAspect="1"/>
            </p:cNvPicPr>
            <p:nvPr/>
          </p:nvPicPr>
          <p:blipFill rotWithShape="1">
            <a:blip r:embed="rId15" cstate="hqprint">
              <a:extLst>
                <a:ext uri="{28A0092B-C50C-407E-A947-70E740481C1C}">
                  <a14:useLocalDpi xmlns:a14="http://schemas.microsoft.com/office/drawing/2010/main" val="0"/>
                </a:ext>
              </a:extLst>
            </a:blip>
            <a:srcRect/>
            <a:stretch/>
          </p:blipFill>
          <p:spPr>
            <a:xfrm>
              <a:off x="4548947" y="4808888"/>
              <a:ext cx="636471" cy="197644"/>
            </a:xfrm>
            <a:prstGeom prst="rect">
              <a:avLst/>
            </a:prstGeom>
          </p:spPr>
        </p:pic>
      </p:grpSp>
      <p:pic>
        <p:nvPicPr>
          <p:cNvPr id="44" name="图片 43">
            <a:extLst>
              <a:ext uri="{FF2B5EF4-FFF2-40B4-BE49-F238E27FC236}">
                <a16:creationId xmlns:a16="http://schemas.microsoft.com/office/drawing/2014/main" id="{EC835E3D-0277-4B33-9796-A8304BB06EC2}"/>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4947435" y="3215092"/>
            <a:ext cx="1440000" cy="1080000"/>
          </a:xfrm>
          <a:prstGeom prst="rect">
            <a:avLst/>
          </a:prstGeom>
          <a:ln w="19050">
            <a:solidFill>
              <a:schemeClr val="tx1"/>
            </a:solidFill>
          </a:ln>
        </p:spPr>
      </p:pic>
      <p:sp>
        <p:nvSpPr>
          <p:cNvPr id="48" name="矩形 47">
            <a:extLst>
              <a:ext uri="{FF2B5EF4-FFF2-40B4-BE49-F238E27FC236}">
                <a16:creationId xmlns:a16="http://schemas.microsoft.com/office/drawing/2014/main" id="{F6719692-B327-46F5-AD92-2E33E0A284C4}"/>
              </a:ext>
            </a:extLst>
          </p:cNvPr>
          <p:cNvSpPr/>
          <p:nvPr/>
        </p:nvSpPr>
        <p:spPr>
          <a:xfrm>
            <a:off x="313929" y="1883772"/>
            <a:ext cx="492443"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rPr>
              <a:t>Ti</a:t>
            </a:r>
            <a:endParaRPr kumimoji="0" lang="zh-CN" altLang="en-US"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endParaRPr>
          </a:p>
        </p:txBody>
      </p:sp>
      <p:sp>
        <p:nvSpPr>
          <p:cNvPr id="50" name="矩形 49">
            <a:extLst>
              <a:ext uri="{FF2B5EF4-FFF2-40B4-BE49-F238E27FC236}">
                <a16:creationId xmlns:a16="http://schemas.microsoft.com/office/drawing/2014/main" id="{6D19F8C5-DC5A-4076-80B9-572E38E47779}"/>
              </a:ext>
            </a:extLst>
          </p:cNvPr>
          <p:cNvSpPr/>
          <p:nvPr/>
        </p:nvSpPr>
        <p:spPr>
          <a:xfrm>
            <a:off x="258464" y="4081762"/>
            <a:ext cx="707588"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rPr>
              <a:t>TC4</a:t>
            </a:r>
            <a:endParaRPr kumimoji="0" lang="zh-CN" altLang="en-US"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endParaRPr>
          </a:p>
        </p:txBody>
      </p:sp>
      <p:sp>
        <p:nvSpPr>
          <p:cNvPr id="51" name="文本框 50">
            <a:extLst>
              <a:ext uri="{FF2B5EF4-FFF2-40B4-BE49-F238E27FC236}">
                <a16:creationId xmlns:a16="http://schemas.microsoft.com/office/drawing/2014/main" id="{4000D114-CF99-4786-ABAC-2C9B72B0668F}"/>
              </a:ext>
            </a:extLst>
          </p:cNvPr>
          <p:cNvSpPr txBox="1"/>
          <p:nvPr/>
        </p:nvSpPr>
        <p:spPr>
          <a:xfrm>
            <a:off x="1579292" y="5234098"/>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(a)700</a:t>
            </a:r>
            <a:r>
              <a:rPr lang="zh-CN" altLang="en-US" sz="1100" dirty="0">
                <a:cs typeface="Arial" panose="020B0604020202020204" pitchFamily="34" charset="0"/>
              </a:rPr>
              <a:t>℃</a:t>
            </a:r>
          </a:p>
        </p:txBody>
      </p:sp>
      <p:sp>
        <p:nvSpPr>
          <p:cNvPr id="52" name="文本框 51">
            <a:extLst>
              <a:ext uri="{FF2B5EF4-FFF2-40B4-BE49-F238E27FC236}">
                <a16:creationId xmlns:a16="http://schemas.microsoft.com/office/drawing/2014/main" id="{7FD6B6DB-7252-4B3E-8E31-5313A4996E0D}"/>
              </a:ext>
            </a:extLst>
          </p:cNvPr>
          <p:cNvSpPr txBox="1"/>
          <p:nvPr/>
        </p:nvSpPr>
        <p:spPr>
          <a:xfrm>
            <a:off x="4351974" y="5234098"/>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(b)800</a:t>
            </a:r>
            <a:r>
              <a:rPr lang="zh-CN" altLang="en-US" sz="1100" dirty="0">
                <a:cs typeface="Arial" panose="020B0604020202020204" pitchFamily="34" charset="0"/>
              </a:rPr>
              <a:t>℃</a:t>
            </a:r>
          </a:p>
        </p:txBody>
      </p:sp>
      <p:sp>
        <p:nvSpPr>
          <p:cNvPr id="53" name="文本框 52">
            <a:extLst>
              <a:ext uri="{FF2B5EF4-FFF2-40B4-BE49-F238E27FC236}">
                <a16:creationId xmlns:a16="http://schemas.microsoft.com/office/drawing/2014/main" id="{0792FF6B-8EE0-4EB3-88B7-73C71B458B7D}"/>
              </a:ext>
            </a:extLst>
          </p:cNvPr>
          <p:cNvSpPr txBox="1"/>
          <p:nvPr/>
        </p:nvSpPr>
        <p:spPr>
          <a:xfrm>
            <a:off x="7359732" y="5234098"/>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(c)900</a:t>
            </a:r>
            <a:r>
              <a:rPr lang="zh-CN" altLang="en-US" sz="1100" dirty="0">
                <a:cs typeface="Arial" panose="020B0604020202020204" pitchFamily="34" charset="0"/>
              </a:rPr>
              <a:t>℃</a:t>
            </a:r>
          </a:p>
        </p:txBody>
      </p:sp>
      <p:sp>
        <p:nvSpPr>
          <p:cNvPr id="54" name="文本框 53">
            <a:extLst>
              <a:ext uri="{FF2B5EF4-FFF2-40B4-BE49-F238E27FC236}">
                <a16:creationId xmlns:a16="http://schemas.microsoft.com/office/drawing/2014/main" id="{896B1CF4-5405-463A-AD6B-04333EEAE8C4}"/>
              </a:ext>
            </a:extLst>
          </p:cNvPr>
          <p:cNvSpPr txBox="1"/>
          <p:nvPr/>
        </p:nvSpPr>
        <p:spPr>
          <a:xfrm>
            <a:off x="10090380" y="5234098"/>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(d)1000</a:t>
            </a:r>
            <a:r>
              <a:rPr lang="zh-CN" altLang="en-US" sz="1100" dirty="0">
                <a:cs typeface="Arial" panose="020B0604020202020204" pitchFamily="34" charset="0"/>
              </a:rPr>
              <a:t>℃</a:t>
            </a:r>
          </a:p>
        </p:txBody>
      </p:sp>
      <p:sp>
        <p:nvSpPr>
          <p:cNvPr id="55" name="矩形 54">
            <a:extLst>
              <a:ext uri="{FF2B5EF4-FFF2-40B4-BE49-F238E27FC236}">
                <a16:creationId xmlns:a16="http://schemas.microsoft.com/office/drawing/2014/main" id="{094AF1FC-1C4D-4DB8-9C67-66A5F1B9C9FF}"/>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06</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grpSp>
        <p:nvGrpSpPr>
          <p:cNvPr id="57" name="组合 56">
            <a:extLst>
              <a:ext uri="{FF2B5EF4-FFF2-40B4-BE49-F238E27FC236}">
                <a16:creationId xmlns:a16="http://schemas.microsoft.com/office/drawing/2014/main" id="{750752DB-A8DD-4D0D-9D95-9FA7BF05084A}"/>
              </a:ext>
            </a:extLst>
          </p:cNvPr>
          <p:cNvGrpSpPr/>
          <p:nvPr/>
        </p:nvGrpSpPr>
        <p:grpSpPr>
          <a:xfrm>
            <a:off x="2981183" y="105729"/>
            <a:ext cx="6229634" cy="355968"/>
            <a:chOff x="-581232" y="6350262"/>
            <a:chExt cx="6229634" cy="355968"/>
          </a:xfrm>
        </p:grpSpPr>
        <p:sp>
          <p:nvSpPr>
            <p:cNvPr id="58" name="矩形 57">
              <a:extLst>
                <a:ext uri="{FF2B5EF4-FFF2-40B4-BE49-F238E27FC236}">
                  <a16:creationId xmlns:a16="http://schemas.microsoft.com/office/drawing/2014/main" id="{85A9EC13-38C5-43A5-BEFA-48CD37261320}"/>
                </a:ext>
              </a:extLst>
            </p:cNvPr>
            <p:cNvSpPr/>
            <p:nvPr/>
          </p:nvSpPr>
          <p:spPr>
            <a:xfrm>
              <a:off x="-581232" y="6350262"/>
              <a:ext cx="1618432"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氧化温度研究</a:t>
              </a:r>
            </a:p>
          </p:txBody>
        </p:sp>
        <p:sp>
          <p:nvSpPr>
            <p:cNvPr id="59" name="矩形 58">
              <a:extLst>
                <a:ext uri="{FF2B5EF4-FFF2-40B4-BE49-F238E27FC236}">
                  <a16:creationId xmlns:a16="http://schemas.microsoft.com/office/drawing/2014/main" id="{57F2A7CF-D5AE-4627-896A-0802FA6292FE}"/>
                </a:ext>
              </a:extLst>
            </p:cNvPr>
            <p:cNvSpPr/>
            <p:nvPr/>
          </p:nvSpPr>
          <p:spPr>
            <a:xfrm>
              <a:off x="1724368" y="6383885"/>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氧化时间研究</a:t>
              </a:r>
            </a:p>
          </p:txBody>
        </p:sp>
        <p:sp>
          <p:nvSpPr>
            <p:cNvPr id="60" name="矩形 59">
              <a:extLst>
                <a:ext uri="{FF2B5EF4-FFF2-40B4-BE49-F238E27FC236}">
                  <a16:creationId xmlns:a16="http://schemas.microsoft.com/office/drawing/2014/main" id="{5854DE84-A8E1-426F-B8E1-6601B3668756}"/>
                </a:ext>
              </a:extLst>
            </p:cNvPr>
            <p:cNvSpPr/>
            <p:nvPr/>
          </p:nvSpPr>
          <p:spPr>
            <a:xfrm>
              <a:off x="4029969" y="6367676"/>
              <a:ext cx="1618433" cy="338554"/>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氧化机理研究</a:t>
              </a:r>
            </a:p>
          </p:txBody>
        </p:sp>
      </p:grpSp>
      <p:pic>
        <p:nvPicPr>
          <p:cNvPr id="7" name="图片 6">
            <a:extLst>
              <a:ext uri="{FF2B5EF4-FFF2-40B4-BE49-F238E27FC236}">
                <a16:creationId xmlns:a16="http://schemas.microsoft.com/office/drawing/2014/main" id="{3E5D7DD3-992D-40CC-BF13-94ED68B39F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47715" y="1077757"/>
            <a:ext cx="1475360" cy="1115665"/>
          </a:xfrm>
          <a:prstGeom prst="rect">
            <a:avLst/>
          </a:prstGeom>
        </p:spPr>
      </p:pic>
      <p:pic>
        <p:nvPicPr>
          <p:cNvPr id="8" name="图片 7">
            <a:extLst>
              <a:ext uri="{FF2B5EF4-FFF2-40B4-BE49-F238E27FC236}">
                <a16:creationId xmlns:a16="http://schemas.microsoft.com/office/drawing/2014/main" id="{85FF9E48-A947-49B0-932A-3055DAAD33B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12697" y="1075505"/>
            <a:ext cx="1475360" cy="1115665"/>
          </a:xfrm>
          <a:prstGeom prst="rect">
            <a:avLst/>
          </a:prstGeom>
        </p:spPr>
      </p:pic>
      <p:pic>
        <p:nvPicPr>
          <p:cNvPr id="9" name="图片 8">
            <a:extLst>
              <a:ext uri="{FF2B5EF4-FFF2-40B4-BE49-F238E27FC236}">
                <a16:creationId xmlns:a16="http://schemas.microsoft.com/office/drawing/2014/main" id="{B1D6CD2A-84EE-4C7C-85F5-E79CECB524A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13686" y="3197259"/>
            <a:ext cx="1475360" cy="1115665"/>
          </a:xfrm>
          <a:prstGeom prst="rect">
            <a:avLst/>
          </a:prstGeom>
        </p:spPr>
      </p:pic>
      <p:pic>
        <p:nvPicPr>
          <p:cNvPr id="16" name="图片 15">
            <a:extLst>
              <a:ext uri="{FF2B5EF4-FFF2-40B4-BE49-F238E27FC236}">
                <a16:creationId xmlns:a16="http://schemas.microsoft.com/office/drawing/2014/main" id="{B4113010-51BF-4DA1-93E2-1BB449DCFF9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57211" y="3183308"/>
            <a:ext cx="1475360" cy="1115665"/>
          </a:xfrm>
          <a:prstGeom prst="rect">
            <a:avLst/>
          </a:prstGeom>
        </p:spPr>
      </p:pic>
    </p:spTree>
    <p:extLst>
      <p:ext uri="{BB962C8B-B14F-4D97-AF65-F5344CB8AC3E}">
        <p14:creationId xmlns:p14="http://schemas.microsoft.com/office/powerpoint/2010/main" val="46931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80611E7-740A-403A-9508-9F20BD462157}"/>
              </a:ext>
            </a:extLst>
          </p:cNvPr>
          <p:cNvPicPr>
            <a:picLocks noChangeAspect="1"/>
          </p:cNvPicPr>
          <p:nvPr/>
        </p:nvPicPr>
        <p:blipFill rotWithShape="1">
          <a:blip r:embed="rId2">
            <a:extLst>
              <a:ext uri="{28A0092B-C50C-407E-A947-70E740481C1C}">
                <a14:useLocalDpi xmlns:a14="http://schemas.microsoft.com/office/drawing/2010/main" val="0"/>
              </a:ext>
            </a:extLst>
          </a:blip>
          <a:srcRect r="-491" b="-20"/>
          <a:stretch/>
        </p:blipFill>
        <p:spPr>
          <a:xfrm>
            <a:off x="639618" y="1077170"/>
            <a:ext cx="2519988" cy="2520000"/>
          </a:xfrm>
          <a:prstGeom prst="rect">
            <a:avLst/>
          </a:prstGeom>
        </p:spPr>
      </p:pic>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56" name="等腰三角形 55"/>
          <p:cNvSpPr/>
          <p:nvPr/>
        </p:nvSpPr>
        <p:spPr>
          <a:xfrm>
            <a:off x="3730283"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5DBF072D-40D1-4DB5-8C23-E730F165714D}"/>
              </a:ext>
            </a:extLst>
          </p:cNvPr>
          <p:cNvSpPr/>
          <p:nvPr/>
        </p:nvSpPr>
        <p:spPr>
          <a:xfrm>
            <a:off x="258465" y="613919"/>
            <a:ext cx="5127352"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氧化温度对</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Ti</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和</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TC4</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氧化层厚度的影响</a:t>
            </a:r>
          </a:p>
        </p:txBody>
      </p:sp>
      <p:pic>
        <p:nvPicPr>
          <p:cNvPr id="2" name="图片 1">
            <a:extLst>
              <a:ext uri="{FF2B5EF4-FFF2-40B4-BE49-F238E27FC236}">
                <a16:creationId xmlns:a16="http://schemas.microsoft.com/office/drawing/2014/main" id="{45D42C2B-C1CD-43A9-B7E8-02D4E5665A0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68597" y="3724081"/>
            <a:ext cx="2520000" cy="2520000"/>
          </a:xfrm>
          <a:prstGeom prst="rect">
            <a:avLst/>
          </a:prstGeom>
        </p:spPr>
      </p:pic>
      <p:pic>
        <p:nvPicPr>
          <p:cNvPr id="3" name="图片 2">
            <a:extLst>
              <a:ext uri="{FF2B5EF4-FFF2-40B4-BE49-F238E27FC236}">
                <a16:creationId xmlns:a16="http://schemas.microsoft.com/office/drawing/2014/main" id="{69BD2068-9913-44E1-A38D-113DB379C105}"/>
              </a:ext>
            </a:extLst>
          </p:cNvPr>
          <p:cNvPicPr>
            <a:picLocks noChangeAspect="1"/>
          </p:cNvPicPr>
          <p:nvPr/>
        </p:nvPicPr>
        <p:blipFill rotWithShape="1">
          <a:blip r:embed="rId5">
            <a:extLst>
              <a:ext uri="{28A0092B-C50C-407E-A947-70E740481C1C}">
                <a14:useLocalDpi xmlns:a14="http://schemas.microsoft.com/office/drawing/2010/main" val="0"/>
              </a:ext>
            </a:extLst>
          </a:blip>
          <a:srcRect b="-121"/>
          <a:stretch/>
        </p:blipFill>
        <p:spPr>
          <a:xfrm>
            <a:off x="3298404" y="3724081"/>
            <a:ext cx="2520000" cy="2520000"/>
          </a:xfrm>
          <a:prstGeom prst="rect">
            <a:avLst/>
          </a:prstGeom>
        </p:spPr>
      </p:pic>
      <p:pic>
        <p:nvPicPr>
          <p:cNvPr id="4" name="图片 3">
            <a:extLst>
              <a:ext uri="{FF2B5EF4-FFF2-40B4-BE49-F238E27FC236}">
                <a16:creationId xmlns:a16="http://schemas.microsoft.com/office/drawing/2014/main" id="{C9E4F318-4D08-4E87-A7B3-C9CC7BBF5029}"/>
              </a:ext>
            </a:extLst>
          </p:cNvPr>
          <p:cNvPicPr>
            <a:picLocks noChangeAspect="1"/>
          </p:cNvPicPr>
          <p:nvPr/>
        </p:nvPicPr>
        <p:blipFill rotWithShape="1">
          <a:blip r:embed="rId6">
            <a:extLst>
              <a:ext uri="{28A0092B-C50C-407E-A947-70E740481C1C}">
                <a14:useLocalDpi xmlns:a14="http://schemas.microsoft.com/office/drawing/2010/main" val="0"/>
              </a:ext>
            </a:extLst>
          </a:blip>
          <a:srcRect b="-1754"/>
          <a:stretch/>
        </p:blipFill>
        <p:spPr>
          <a:xfrm>
            <a:off x="6096000" y="3773784"/>
            <a:ext cx="2520000" cy="2520000"/>
          </a:xfrm>
          <a:prstGeom prst="rect">
            <a:avLst/>
          </a:prstGeom>
        </p:spPr>
      </p:pic>
      <p:pic>
        <p:nvPicPr>
          <p:cNvPr id="9" name="图片 8">
            <a:extLst>
              <a:ext uri="{FF2B5EF4-FFF2-40B4-BE49-F238E27FC236}">
                <a16:creationId xmlns:a16="http://schemas.microsoft.com/office/drawing/2014/main" id="{4A7B70E5-1A58-4130-AF2A-74A756F96D03}"/>
              </a:ext>
            </a:extLst>
          </p:cNvPr>
          <p:cNvPicPr>
            <a:picLocks noChangeAspect="1"/>
          </p:cNvPicPr>
          <p:nvPr/>
        </p:nvPicPr>
        <p:blipFill rotWithShape="1">
          <a:blip r:embed="rId7">
            <a:extLst>
              <a:ext uri="{28A0092B-C50C-407E-A947-70E740481C1C}">
                <a14:useLocalDpi xmlns:a14="http://schemas.microsoft.com/office/drawing/2010/main" val="0"/>
              </a:ext>
            </a:extLst>
          </a:blip>
          <a:srcRect b="-1203"/>
          <a:stretch/>
        </p:blipFill>
        <p:spPr>
          <a:xfrm>
            <a:off x="3298404" y="1077170"/>
            <a:ext cx="2520000" cy="2520000"/>
          </a:xfrm>
          <a:prstGeom prst="rect">
            <a:avLst/>
          </a:prstGeom>
        </p:spPr>
      </p:pic>
      <p:pic>
        <p:nvPicPr>
          <p:cNvPr id="10" name="图片 9">
            <a:extLst>
              <a:ext uri="{FF2B5EF4-FFF2-40B4-BE49-F238E27FC236}">
                <a16:creationId xmlns:a16="http://schemas.microsoft.com/office/drawing/2014/main" id="{44D00866-AC47-4A2A-B8CB-9BC1EA1157CB}"/>
              </a:ext>
            </a:extLst>
          </p:cNvPr>
          <p:cNvPicPr>
            <a:picLocks noChangeAspect="1"/>
          </p:cNvPicPr>
          <p:nvPr/>
        </p:nvPicPr>
        <p:blipFill rotWithShape="1">
          <a:blip r:embed="rId8">
            <a:extLst>
              <a:ext uri="{28A0092B-C50C-407E-A947-70E740481C1C}">
                <a14:useLocalDpi xmlns:a14="http://schemas.microsoft.com/office/drawing/2010/main" val="0"/>
              </a:ext>
            </a:extLst>
          </a:blip>
          <a:srcRect b="-691"/>
          <a:stretch/>
        </p:blipFill>
        <p:spPr>
          <a:xfrm>
            <a:off x="6096000" y="1077170"/>
            <a:ext cx="2520000" cy="2520000"/>
          </a:xfrm>
          <a:prstGeom prst="rect">
            <a:avLst/>
          </a:prstGeom>
        </p:spPr>
      </p:pic>
      <p:sp>
        <p:nvSpPr>
          <p:cNvPr id="28" name="矩形 27">
            <a:extLst>
              <a:ext uri="{FF2B5EF4-FFF2-40B4-BE49-F238E27FC236}">
                <a16:creationId xmlns:a16="http://schemas.microsoft.com/office/drawing/2014/main" id="{698FA588-BA3D-46CD-904C-EB107919467B}"/>
              </a:ext>
            </a:extLst>
          </p:cNvPr>
          <p:cNvSpPr/>
          <p:nvPr/>
        </p:nvSpPr>
        <p:spPr>
          <a:xfrm>
            <a:off x="44779" y="1820714"/>
            <a:ext cx="492443"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rPr>
              <a:t>Ti</a:t>
            </a:r>
            <a:endParaRPr kumimoji="0" lang="zh-CN" altLang="en-US"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endParaRPr>
          </a:p>
        </p:txBody>
      </p:sp>
      <p:sp>
        <p:nvSpPr>
          <p:cNvPr id="29" name="矩形 28">
            <a:extLst>
              <a:ext uri="{FF2B5EF4-FFF2-40B4-BE49-F238E27FC236}">
                <a16:creationId xmlns:a16="http://schemas.microsoft.com/office/drawing/2014/main" id="{91CCF7C3-C5CC-4023-975D-00C9779B5910}"/>
              </a:ext>
            </a:extLst>
          </p:cNvPr>
          <p:cNvSpPr/>
          <p:nvPr/>
        </p:nvSpPr>
        <p:spPr>
          <a:xfrm>
            <a:off x="-62794" y="4931890"/>
            <a:ext cx="707588"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rPr>
              <a:t>TC4</a:t>
            </a:r>
            <a:endParaRPr kumimoji="0" lang="zh-CN" altLang="en-US"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endParaRPr>
          </a:p>
        </p:txBody>
      </p:sp>
      <p:pic>
        <p:nvPicPr>
          <p:cNvPr id="12" name="图片 11">
            <a:extLst>
              <a:ext uri="{FF2B5EF4-FFF2-40B4-BE49-F238E27FC236}">
                <a16:creationId xmlns:a16="http://schemas.microsoft.com/office/drawing/2014/main" id="{D6E05D43-43AD-4F4C-B4DB-54F5D1381E9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010356" y="1526690"/>
            <a:ext cx="2880000" cy="2437658"/>
          </a:xfrm>
          <a:prstGeom prst="rect">
            <a:avLst/>
          </a:prstGeom>
        </p:spPr>
      </p:pic>
      <p:cxnSp>
        <p:nvCxnSpPr>
          <p:cNvPr id="32" name="直接连接符 31">
            <a:extLst>
              <a:ext uri="{FF2B5EF4-FFF2-40B4-BE49-F238E27FC236}">
                <a16:creationId xmlns:a16="http://schemas.microsoft.com/office/drawing/2014/main" id="{37C45B10-121D-4C92-A0FE-129B2420D8EB}"/>
              </a:ext>
            </a:extLst>
          </p:cNvPr>
          <p:cNvCxnSpPr>
            <a:cxnSpLocks/>
          </p:cNvCxnSpPr>
          <p:nvPr/>
        </p:nvCxnSpPr>
        <p:spPr>
          <a:xfrm flipV="1">
            <a:off x="8806306" y="798585"/>
            <a:ext cx="0" cy="568875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BD687AA-1991-43CE-96DA-A885AF530648}"/>
              </a:ext>
            </a:extLst>
          </p:cNvPr>
          <p:cNvSpPr txBox="1"/>
          <p:nvPr/>
        </p:nvSpPr>
        <p:spPr>
          <a:xfrm>
            <a:off x="1468102" y="6545468"/>
            <a:ext cx="6201220"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3-2</a:t>
            </a:r>
            <a:r>
              <a:rPr lang="zh-CN" altLang="en-US" dirty="0"/>
              <a:t> 温度对</a:t>
            </a:r>
            <a:r>
              <a:rPr lang="en-US" altLang="zh-CN" dirty="0"/>
              <a:t>Ti</a:t>
            </a:r>
            <a:r>
              <a:rPr lang="zh-CN" altLang="en-US" dirty="0"/>
              <a:t>和</a:t>
            </a:r>
            <a:r>
              <a:rPr lang="en-US" altLang="zh-CN" dirty="0"/>
              <a:t>TC4</a:t>
            </a:r>
            <a:r>
              <a:rPr lang="zh-CN" altLang="en-US" dirty="0"/>
              <a:t>表面氧化层厚度的影响</a:t>
            </a:r>
            <a:endParaRPr lang="en-US" altLang="zh-CN" dirty="0"/>
          </a:p>
        </p:txBody>
      </p:sp>
      <p:sp>
        <p:nvSpPr>
          <p:cNvPr id="35" name="文本框 34">
            <a:extLst>
              <a:ext uri="{FF2B5EF4-FFF2-40B4-BE49-F238E27FC236}">
                <a16:creationId xmlns:a16="http://schemas.microsoft.com/office/drawing/2014/main" id="{7B441461-5761-453D-BCF0-B188206FD2C1}"/>
              </a:ext>
            </a:extLst>
          </p:cNvPr>
          <p:cNvSpPr txBox="1"/>
          <p:nvPr/>
        </p:nvSpPr>
        <p:spPr>
          <a:xfrm>
            <a:off x="1268183" y="6278199"/>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(a)800</a:t>
            </a:r>
            <a:r>
              <a:rPr lang="zh-CN" altLang="en-US" sz="1100" dirty="0">
                <a:cs typeface="Arial" panose="020B0604020202020204" pitchFamily="34" charset="0"/>
              </a:rPr>
              <a:t>℃</a:t>
            </a:r>
          </a:p>
        </p:txBody>
      </p:sp>
      <p:sp>
        <p:nvSpPr>
          <p:cNvPr id="36" name="文本框 35">
            <a:extLst>
              <a:ext uri="{FF2B5EF4-FFF2-40B4-BE49-F238E27FC236}">
                <a16:creationId xmlns:a16="http://schemas.microsoft.com/office/drawing/2014/main" id="{23F11183-F4ED-44F4-A99C-CF39A9F281D5}"/>
              </a:ext>
            </a:extLst>
          </p:cNvPr>
          <p:cNvSpPr txBox="1"/>
          <p:nvPr/>
        </p:nvSpPr>
        <p:spPr>
          <a:xfrm>
            <a:off x="3898085" y="6278199"/>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(b)900</a:t>
            </a:r>
            <a:r>
              <a:rPr lang="zh-CN" altLang="en-US" sz="1100" dirty="0">
                <a:cs typeface="Arial" panose="020B0604020202020204" pitchFamily="34" charset="0"/>
              </a:rPr>
              <a:t>℃</a:t>
            </a:r>
          </a:p>
        </p:txBody>
      </p:sp>
      <p:sp>
        <p:nvSpPr>
          <p:cNvPr id="37" name="文本框 36">
            <a:extLst>
              <a:ext uri="{FF2B5EF4-FFF2-40B4-BE49-F238E27FC236}">
                <a16:creationId xmlns:a16="http://schemas.microsoft.com/office/drawing/2014/main" id="{E388A242-0907-452A-B289-4C05DEA41A8C}"/>
              </a:ext>
            </a:extLst>
          </p:cNvPr>
          <p:cNvSpPr txBox="1"/>
          <p:nvPr/>
        </p:nvSpPr>
        <p:spPr>
          <a:xfrm>
            <a:off x="6675066" y="6278199"/>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(c)1000</a:t>
            </a:r>
            <a:r>
              <a:rPr lang="zh-CN" altLang="en-US" sz="1100" dirty="0">
                <a:cs typeface="Arial" panose="020B0604020202020204" pitchFamily="34" charset="0"/>
              </a:rPr>
              <a:t>℃</a:t>
            </a:r>
          </a:p>
        </p:txBody>
      </p:sp>
      <p:sp>
        <p:nvSpPr>
          <p:cNvPr id="38" name="文本框 37">
            <a:extLst>
              <a:ext uri="{FF2B5EF4-FFF2-40B4-BE49-F238E27FC236}">
                <a16:creationId xmlns:a16="http://schemas.microsoft.com/office/drawing/2014/main" id="{997B4230-D021-41D1-BBF5-287E95B50021}"/>
              </a:ext>
            </a:extLst>
          </p:cNvPr>
          <p:cNvSpPr txBox="1"/>
          <p:nvPr/>
        </p:nvSpPr>
        <p:spPr>
          <a:xfrm>
            <a:off x="8999218" y="4112481"/>
            <a:ext cx="310334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3-3</a:t>
            </a:r>
            <a:r>
              <a:rPr lang="zh-CN" altLang="en-US" dirty="0"/>
              <a:t> 不同温度下</a:t>
            </a:r>
            <a:r>
              <a:rPr lang="en-US" altLang="zh-CN" dirty="0"/>
              <a:t>Ti</a:t>
            </a:r>
            <a:r>
              <a:rPr lang="zh-CN" altLang="en-US" dirty="0"/>
              <a:t>和</a:t>
            </a:r>
            <a:r>
              <a:rPr lang="en-US" altLang="zh-CN" dirty="0"/>
              <a:t>TC4</a:t>
            </a:r>
            <a:r>
              <a:rPr lang="zh-CN" altLang="en-US" dirty="0"/>
              <a:t>表面氧化层厚度</a:t>
            </a:r>
            <a:endParaRPr lang="en-US" altLang="zh-CN" dirty="0"/>
          </a:p>
        </p:txBody>
      </p:sp>
      <p:cxnSp>
        <p:nvCxnSpPr>
          <p:cNvPr id="40" name="直接连接符 39">
            <a:extLst>
              <a:ext uri="{FF2B5EF4-FFF2-40B4-BE49-F238E27FC236}">
                <a16:creationId xmlns:a16="http://schemas.microsoft.com/office/drawing/2014/main" id="{E019368C-B3FD-4F5D-9E55-1ECDC39FE02D}"/>
              </a:ext>
            </a:extLst>
          </p:cNvPr>
          <p:cNvCxnSpPr>
            <a:cxnSpLocks/>
          </p:cNvCxnSpPr>
          <p:nvPr/>
        </p:nvCxnSpPr>
        <p:spPr>
          <a:xfrm>
            <a:off x="2155304" y="1526000"/>
            <a:ext cx="83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35C1BFE4-629D-426A-BB77-5872993561B5}"/>
              </a:ext>
            </a:extLst>
          </p:cNvPr>
          <p:cNvCxnSpPr>
            <a:cxnSpLocks/>
          </p:cNvCxnSpPr>
          <p:nvPr/>
        </p:nvCxnSpPr>
        <p:spPr>
          <a:xfrm>
            <a:off x="4823539" y="2022769"/>
            <a:ext cx="83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DD97239B-7858-4A6D-A499-7A0C241C4D81}"/>
              </a:ext>
            </a:extLst>
          </p:cNvPr>
          <p:cNvSpPr txBox="1"/>
          <p:nvPr/>
        </p:nvSpPr>
        <p:spPr>
          <a:xfrm>
            <a:off x="8946407" y="4674191"/>
            <a:ext cx="3208967" cy="1544205"/>
          </a:xfrm>
          <a:prstGeom prst="rect">
            <a:avLst/>
          </a:prstGeom>
          <a:noFill/>
          <a:ln>
            <a:noFill/>
          </a:ln>
        </p:spPr>
        <p:txBody>
          <a:bodyPr wrap="square" rtlCol="0">
            <a:spAutoFit/>
          </a:bodyPr>
          <a:lstStyle/>
          <a:p>
            <a:pPr indent="457200" algn="just">
              <a:lnSpc>
                <a:spcPct val="120000"/>
              </a:lnSpc>
            </a:pPr>
            <a:r>
              <a:rPr lang="zh-CN" altLang="en-US" sz="1600" dirty="0">
                <a:latin typeface="Arial" panose="020B0604020202020204" pitchFamily="34" charset="0"/>
                <a:ea typeface="微软雅黑" panose="020B0503020204020204" pitchFamily="34" charset="-122"/>
              </a:rPr>
              <a:t>随着温度升高，</a:t>
            </a:r>
            <a:r>
              <a:rPr lang="en-US" altLang="zh-CN" sz="1600" dirty="0">
                <a:latin typeface="Arial" panose="020B0604020202020204" pitchFamily="34" charset="0"/>
                <a:ea typeface="微软雅黑" panose="020B0503020204020204" pitchFamily="34" charset="-122"/>
              </a:rPr>
              <a:t>Ti</a:t>
            </a:r>
            <a:r>
              <a:rPr lang="zh-CN" altLang="en-US" sz="1600" dirty="0">
                <a:latin typeface="Arial" panose="020B0604020202020204" pitchFamily="34" charset="0"/>
                <a:ea typeface="微软雅黑" panose="020B0503020204020204" pitchFamily="34" charset="-122"/>
              </a:rPr>
              <a:t>和</a:t>
            </a:r>
            <a:r>
              <a:rPr lang="en-US" altLang="zh-CN" sz="1600" dirty="0">
                <a:latin typeface="Arial" panose="020B0604020202020204" pitchFamily="34" charset="0"/>
                <a:ea typeface="微软雅黑" panose="020B0503020204020204" pitchFamily="34" charset="-122"/>
              </a:rPr>
              <a:t>TC4</a:t>
            </a:r>
            <a:r>
              <a:rPr lang="zh-CN" altLang="en-US" sz="1600" dirty="0">
                <a:latin typeface="Arial" panose="020B0604020202020204" pitchFamily="34" charset="0"/>
                <a:ea typeface="微软雅黑" panose="020B0503020204020204" pitchFamily="34" charset="-122"/>
              </a:rPr>
              <a:t>氧化层厚度</a:t>
            </a:r>
            <a:r>
              <a:rPr lang="zh-CN" altLang="en-US" sz="1600" dirty="0">
                <a:solidFill>
                  <a:srgbClr val="C00000"/>
                </a:solidFill>
                <a:latin typeface="Arial" panose="020B0604020202020204" pitchFamily="34" charset="0"/>
                <a:ea typeface="微软雅黑" panose="020B0503020204020204" pitchFamily="34" charset="-122"/>
              </a:rPr>
              <a:t>不断增加</a:t>
            </a:r>
            <a:r>
              <a:rPr lang="zh-CN" altLang="en-US" sz="1600" dirty="0">
                <a:latin typeface="Arial" panose="020B0604020202020204" pitchFamily="34" charset="0"/>
                <a:ea typeface="微软雅黑" panose="020B0503020204020204" pitchFamily="34" charset="-122"/>
              </a:rPr>
              <a:t>，在</a:t>
            </a:r>
            <a:r>
              <a:rPr lang="en-US" altLang="zh-CN" sz="1600" dirty="0">
                <a:latin typeface="Arial" panose="020B0604020202020204" pitchFamily="34" charset="0"/>
                <a:ea typeface="微软雅黑" panose="020B0503020204020204" pitchFamily="34" charset="-122"/>
              </a:rPr>
              <a:t>800°C</a:t>
            </a:r>
            <a:r>
              <a:rPr lang="zh-CN" altLang="en-US" sz="1600" dirty="0">
                <a:latin typeface="Arial" panose="020B0604020202020204" pitchFamily="34" charset="0"/>
                <a:ea typeface="微软雅黑" panose="020B0503020204020204" pitchFamily="34" charset="-122"/>
              </a:rPr>
              <a:t>时氧化层过薄，在</a:t>
            </a:r>
            <a:r>
              <a:rPr lang="en-US" altLang="zh-CN" sz="1600" dirty="0">
                <a:latin typeface="Arial" panose="020B0604020202020204" pitchFamily="34" charset="0"/>
                <a:ea typeface="微软雅黑" panose="020B0503020204020204" pitchFamily="34" charset="-122"/>
              </a:rPr>
              <a:t>1000°C</a:t>
            </a:r>
            <a:r>
              <a:rPr lang="zh-CN" altLang="en-US" sz="1600" dirty="0">
                <a:latin typeface="Arial" panose="020B0604020202020204" pitchFamily="34" charset="0"/>
                <a:ea typeface="微软雅黑" panose="020B0503020204020204" pitchFamily="34" charset="-122"/>
              </a:rPr>
              <a:t>时氧化层内部出现孔洞，</a:t>
            </a:r>
            <a:r>
              <a:rPr lang="zh-CN" altLang="en-US" sz="1600" dirty="0">
                <a:solidFill>
                  <a:srgbClr val="C00000"/>
                </a:solidFill>
                <a:latin typeface="Arial" panose="020B0604020202020204" pitchFamily="34" charset="0"/>
                <a:ea typeface="微软雅黑" panose="020B0503020204020204" pitchFamily="34" charset="-122"/>
              </a:rPr>
              <a:t>结构疏松</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rPr>
              <a:t>。</a:t>
            </a:r>
            <a:r>
              <a:rPr lang="en-US" altLang="zh-CN" sz="1600" dirty="0">
                <a:solidFill>
                  <a:srgbClr val="C00000"/>
                </a:solidFill>
                <a:latin typeface="Arial" panose="020B0604020202020204" pitchFamily="34" charset="0"/>
                <a:ea typeface="微软雅黑" panose="020B0503020204020204" pitchFamily="34" charset="-122"/>
              </a:rPr>
              <a:t>900°C</a:t>
            </a:r>
            <a:r>
              <a:rPr lang="zh-CN" altLang="en-US" sz="1600" dirty="0">
                <a:solidFill>
                  <a:srgbClr val="C00000"/>
                </a:solidFill>
                <a:latin typeface="Arial" panose="020B0604020202020204" pitchFamily="34" charset="0"/>
                <a:ea typeface="微软雅黑" panose="020B0503020204020204" pitchFamily="34" charset="-122"/>
              </a:rPr>
              <a:t>氧化时氧化层厚度最佳</a:t>
            </a:r>
          </a:p>
        </p:txBody>
      </p:sp>
      <p:sp>
        <p:nvSpPr>
          <p:cNvPr id="46" name="矩形 45">
            <a:extLst>
              <a:ext uri="{FF2B5EF4-FFF2-40B4-BE49-F238E27FC236}">
                <a16:creationId xmlns:a16="http://schemas.microsoft.com/office/drawing/2014/main" id="{C93B2065-1E91-484F-9178-ECF55A8BBD8F}"/>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07</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cxnSp>
        <p:nvCxnSpPr>
          <p:cNvPr id="47" name="直接连接符 46">
            <a:extLst>
              <a:ext uri="{FF2B5EF4-FFF2-40B4-BE49-F238E27FC236}">
                <a16:creationId xmlns:a16="http://schemas.microsoft.com/office/drawing/2014/main" id="{6E202BF5-B35C-4C20-A6C3-4F181B3D0B25}"/>
              </a:ext>
            </a:extLst>
          </p:cNvPr>
          <p:cNvCxnSpPr>
            <a:cxnSpLocks/>
          </p:cNvCxnSpPr>
          <p:nvPr/>
        </p:nvCxnSpPr>
        <p:spPr>
          <a:xfrm>
            <a:off x="2093392" y="4510543"/>
            <a:ext cx="83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6F58B9D-9043-43A2-9CD2-471728E4D028}"/>
              </a:ext>
            </a:extLst>
          </p:cNvPr>
          <p:cNvCxnSpPr>
            <a:cxnSpLocks/>
          </p:cNvCxnSpPr>
          <p:nvPr/>
        </p:nvCxnSpPr>
        <p:spPr>
          <a:xfrm>
            <a:off x="4490471" y="4396603"/>
            <a:ext cx="9504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BCC8D3D-86C9-4130-A41B-D6FDF32A506F}"/>
              </a:ext>
            </a:extLst>
          </p:cNvPr>
          <p:cNvCxnSpPr>
            <a:cxnSpLocks/>
          </p:cNvCxnSpPr>
          <p:nvPr/>
        </p:nvCxnSpPr>
        <p:spPr>
          <a:xfrm>
            <a:off x="7261860" y="1805337"/>
            <a:ext cx="114418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B3C3990-1EC2-4FCB-9A42-758BB9034238}"/>
              </a:ext>
            </a:extLst>
          </p:cNvPr>
          <p:cNvCxnSpPr>
            <a:cxnSpLocks/>
          </p:cNvCxnSpPr>
          <p:nvPr/>
        </p:nvCxnSpPr>
        <p:spPr>
          <a:xfrm>
            <a:off x="6654600" y="4366017"/>
            <a:ext cx="17820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93093719-4331-423E-9C23-57E2D8AA92FB}"/>
              </a:ext>
            </a:extLst>
          </p:cNvPr>
          <p:cNvGrpSpPr/>
          <p:nvPr/>
        </p:nvGrpSpPr>
        <p:grpSpPr>
          <a:xfrm>
            <a:off x="2981183" y="105729"/>
            <a:ext cx="6229634" cy="355968"/>
            <a:chOff x="-581232" y="6350262"/>
            <a:chExt cx="6229634" cy="355968"/>
          </a:xfrm>
        </p:grpSpPr>
        <p:sp>
          <p:nvSpPr>
            <p:cNvPr id="31" name="矩形 30">
              <a:extLst>
                <a:ext uri="{FF2B5EF4-FFF2-40B4-BE49-F238E27FC236}">
                  <a16:creationId xmlns:a16="http://schemas.microsoft.com/office/drawing/2014/main" id="{66B3B9C6-10AB-4F03-B12B-8380D6F03F18}"/>
                </a:ext>
              </a:extLst>
            </p:cNvPr>
            <p:cNvSpPr/>
            <p:nvPr/>
          </p:nvSpPr>
          <p:spPr>
            <a:xfrm>
              <a:off x="-581232" y="6350262"/>
              <a:ext cx="1618432"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氧化温度研究</a:t>
              </a:r>
            </a:p>
          </p:txBody>
        </p:sp>
        <p:sp>
          <p:nvSpPr>
            <p:cNvPr id="33" name="矩形 32">
              <a:extLst>
                <a:ext uri="{FF2B5EF4-FFF2-40B4-BE49-F238E27FC236}">
                  <a16:creationId xmlns:a16="http://schemas.microsoft.com/office/drawing/2014/main" id="{8359465D-2482-4926-9AA7-59F1C17B0CBC}"/>
                </a:ext>
              </a:extLst>
            </p:cNvPr>
            <p:cNvSpPr/>
            <p:nvPr/>
          </p:nvSpPr>
          <p:spPr>
            <a:xfrm>
              <a:off x="1724368" y="6383885"/>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氧化时间研究</a:t>
              </a:r>
            </a:p>
          </p:txBody>
        </p:sp>
        <p:sp>
          <p:nvSpPr>
            <p:cNvPr id="41" name="矩形 40">
              <a:extLst>
                <a:ext uri="{FF2B5EF4-FFF2-40B4-BE49-F238E27FC236}">
                  <a16:creationId xmlns:a16="http://schemas.microsoft.com/office/drawing/2014/main" id="{0BF1044E-47A7-4564-84F3-EC85C78F8517}"/>
                </a:ext>
              </a:extLst>
            </p:cNvPr>
            <p:cNvSpPr/>
            <p:nvPr/>
          </p:nvSpPr>
          <p:spPr>
            <a:xfrm>
              <a:off x="4029969" y="6367676"/>
              <a:ext cx="1618433" cy="338554"/>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氧化机理研究</a:t>
              </a:r>
            </a:p>
          </p:txBody>
        </p:sp>
      </p:grpSp>
      <p:sp>
        <p:nvSpPr>
          <p:cNvPr id="5" name="矩形 4">
            <a:extLst>
              <a:ext uri="{FF2B5EF4-FFF2-40B4-BE49-F238E27FC236}">
                <a16:creationId xmlns:a16="http://schemas.microsoft.com/office/drawing/2014/main" id="{CA4A3438-D9C3-4838-B351-E034EBB0496E}"/>
              </a:ext>
            </a:extLst>
          </p:cNvPr>
          <p:cNvSpPr/>
          <p:nvPr/>
        </p:nvSpPr>
        <p:spPr>
          <a:xfrm>
            <a:off x="4965671" y="5332000"/>
            <a:ext cx="387350" cy="814801"/>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ECE4690A-D172-407D-ABB9-890D9ABAE5DC}"/>
              </a:ext>
            </a:extLst>
          </p:cNvPr>
          <p:cNvSpPr/>
          <p:nvPr/>
        </p:nvSpPr>
        <p:spPr>
          <a:xfrm>
            <a:off x="1417103" y="5416550"/>
            <a:ext cx="387350" cy="730251"/>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0BCA5B6A-C348-4C68-84DA-1A9C54A4536B}"/>
              </a:ext>
            </a:extLst>
          </p:cNvPr>
          <p:cNvSpPr/>
          <p:nvPr/>
        </p:nvSpPr>
        <p:spPr>
          <a:xfrm>
            <a:off x="7489254" y="5332000"/>
            <a:ext cx="387350" cy="814801"/>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405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a:extLst>
              <a:ext uri="{FF2B5EF4-FFF2-40B4-BE49-F238E27FC236}">
                <a16:creationId xmlns:a16="http://schemas.microsoft.com/office/drawing/2014/main" id="{57F7403D-21FB-447C-9E24-CA0EC4B97732}"/>
              </a:ext>
            </a:extLst>
          </p:cNvPr>
          <p:cNvSpPr/>
          <p:nvPr/>
        </p:nvSpPr>
        <p:spPr>
          <a:xfrm>
            <a:off x="89270" y="3166528"/>
            <a:ext cx="8963291" cy="2074889"/>
          </a:xfrm>
          <a:prstGeom prst="roundRect">
            <a:avLst>
              <a:gd name="adj" fmla="val 5650"/>
            </a:avLst>
          </a:prstGeom>
          <a:solidFill>
            <a:srgbClr val="CFD5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824FAC3D-8956-4207-A6E4-C9343D2D9FF7}"/>
              </a:ext>
            </a:extLst>
          </p:cNvPr>
          <p:cNvSpPr/>
          <p:nvPr/>
        </p:nvSpPr>
        <p:spPr>
          <a:xfrm>
            <a:off x="89271" y="1071407"/>
            <a:ext cx="8963290" cy="2074889"/>
          </a:xfrm>
          <a:prstGeom prst="roundRect">
            <a:avLst>
              <a:gd name="adj" fmla="val 5650"/>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FC2608EE-ADA1-419C-92FF-FB3C1D42DFD9}"/>
              </a:ext>
            </a:extLst>
          </p:cNvPr>
          <p:cNvSpPr/>
          <p:nvPr/>
        </p:nvSpPr>
        <p:spPr>
          <a:xfrm>
            <a:off x="144735" y="1883772"/>
            <a:ext cx="492443"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rPr>
              <a:t>Ti</a:t>
            </a:r>
            <a:endParaRPr kumimoji="0" lang="zh-CN" altLang="en-US"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endParaRPr>
          </a:p>
        </p:txBody>
      </p:sp>
      <p:sp>
        <p:nvSpPr>
          <p:cNvPr id="58" name="矩形 57">
            <a:extLst>
              <a:ext uri="{FF2B5EF4-FFF2-40B4-BE49-F238E27FC236}">
                <a16:creationId xmlns:a16="http://schemas.microsoft.com/office/drawing/2014/main" id="{724EC40C-559A-4EA3-BF5C-9B5020A2086F}"/>
              </a:ext>
            </a:extLst>
          </p:cNvPr>
          <p:cNvSpPr/>
          <p:nvPr/>
        </p:nvSpPr>
        <p:spPr>
          <a:xfrm>
            <a:off x="32687" y="4072618"/>
            <a:ext cx="707588"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rPr>
              <a:t>TC4</a:t>
            </a:r>
            <a:endParaRPr kumimoji="0" lang="zh-CN" altLang="en-US"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endParaRPr>
          </a:p>
        </p:txBody>
      </p:sp>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56" name="等腰三角形 55"/>
          <p:cNvSpPr/>
          <p:nvPr/>
        </p:nvSpPr>
        <p:spPr>
          <a:xfrm>
            <a:off x="6038046"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5DBF072D-40D1-4DB5-8C23-E730F165714D}"/>
              </a:ext>
            </a:extLst>
          </p:cNvPr>
          <p:cNvSpPr/>
          <p:nvPr/>
        </p:nvSpPr>
        <p:spPr>
          <a:xfrm>
            <a:off x="258465" y="613919"/>
            <a:ext cx="5127352"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氧化时间对</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Ti</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和</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TC4</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氧化层表面形貌的影响</a:t>
            </a:r>
          </a:p>
        </p:txBody>
      </p:sp>
      <p:sp>
        <p:nvSpPr>
          <p:cNvPr id="46" name="矩形 45">
            <a:extLst>
              <a:ext uri="{FF2B5EF4-FFF2-40B4-BE49-F238E27FC236}">
                <a16:creationId xmlns:a16="http://schemas.microsoft.com/office/drawing/2014/main" id="{C93B2065-1E91-484F-9178-ECF55A8BBD8F}"/>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08</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pic>
        <p:nvPicPr>
          <p:cNvPr id="26" name="图片 25">
            <a:extLst>
              <a:ext uri="{FF2B5EF4-FFF2-40B4-BE49-F238E27FC236}">
                <a16:creationId xmlns:a16="http://schemas.microsoft.com/office/drawing/2014/main" id="{DD4B9B8D-E118-455E-A53A-8B02DA203B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186" y="1088571"/>
            <a:ext cx="2700000" cy="2024851"/>
          </a:xfrm>
          <a:prstGeom prst="rect">
            <a:avLst/>
          </a:prstGeom>
        </p:spPr>
      </p:pic>
      <p:pic>
        <p:nvPicPr>
          <p:cNvPr id="27" name="图片 26">
            <a:extLst>
              <a:ext uri="{FF2B5EF4-FFF2-40B4-BE49-F238E27FC236}">
                <a16:creationId xmlns:a16="http://schemas.microsoft.com/office/drawing/2014/main" id="{BE73DD66-2B20-47ED-B0B1-9A2F5A47AC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8278" y="1087394"/>
            <a:ext cx="2700000" cy="2024851"/>
          </a:xfrm>
          <a:prstGeom prst="rect">
            <a:avLst/>
          </a:prstGeom>
        </p:spPr>
      </p:pic>
      <p:pic>
        <p:nvPicPr>
          <p:cNvPr id="30" name="图片 29">
            <a:extLst>
              <a:ext uri="{FF2B5EF4-FFF2-40B4-BE49-F238E27FC236}">
                <a16:creationId xmlns:a16="http://schemas.microsoft.com/office/drawing/2014/main" id="{1E40B8F9-B28C-4699-80C2-2996CCB887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5370" y="1087393"/>
            <a:ext cx="2700000" cy="2024851"/>
          </a:xfrm>
          <a:prstGeom prst="rect">
            <a:avLst/>
          </a:prstGeom>
        </p:spPr>
      </p:pic>
      <p:pic>
        <p:nvPicPr>
          <p:cNvPr id="47" name="图片 46">
            <a:extLst>
              <a:ext uri="{FF2B5EF4-FFF2-40B4-BE49-F238E27FC236}">
                <a16:creationId xmlns:a16="http://schemas.microsoft.com/office/drawing/2014/main" id="{BBA48BF1-F607-4CBD-8FAB-B0AF86C49C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186" y="3146296"/>
            <a:ext cx="2700000" cy="2024851"/>
          </a:xfrm>
          <a:prstGeom prst="rect">
            <a:avLst/>
          </a:prstGeom>
        </p:spPr>
      </p:pic>
      <p:pic>
        <p:nvPicPr>
          <p:cNvPr id="48" name="图片 47">
            <a:extLst>
              <a:ext uri="{FF2B5EF4-FFF2-40B4-BE49-F238E27FC236}">
                <a16:creationId xmlns:a16="http://schemas.microsoft.com/office/drawing/2014/main" id="{8775EF81-E8C6-49A2-B4F1-A02F0DD3FA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8278" y="3146296"/>
            <a:ext cx="2700000" cy="2024851"/>
          </a:xfrm>
          <a:prstGeom prst="rect">
            <a:avLst/>
          </a:prstGeom>
        </p:spPr>
      </p:pic>
      <p:pic>
        <p:nvPicPr>
          <p:cNvPr id="49" name="图片 48">
            <a:extLst>
              <a:ext uri="{FF2B5EF4-FFF2-40B4-BE49-F238E27FC236}">
                <a16:creationId xmlns:a16="http://schemas.microsoft.com/office/drawing/2014/main" id="{4F41163F-3EBF-4FDF-904C-E78E60D249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5370" y="3146295"/>
            <a:ext cx="2700000" cy="2024851"/>
          </a:xfrm>
          <a:prstGeom prst="rect">
            <a:avLst/>
          </a:prstGeom>
        </p:spPr>
      </p:pic>
      <p:sp>
        <p:nvSpPr>
          <p:cNvPr id="59" name="文本框 58">
            <a:extLst>
              <a:ext uri="{FF2B5EF4-FFF2-40B4-BE49-F238E27FC236}">
                <a16:creationId xmlns:a16="http://schemas.microsoft.com/office/drawing/2014/main" id="{F1AC8FE2-08DF-4221-B77D-982AD2DA1E3F}"/>
              </a:ext>
            </a:extLst>
          </p:cNvPr>
          <p:cNvSpPr txBox="1"/>
          <p:nvPr/>
        </p:nvSpPr>
        <p:spPr>
          <a:xfrm>
            <a:off x="1608792" y="5473335"/>
            <a:ext cx="6201220"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3-4</a:t>
            </a:r>
            <a:r>
              <a:rPr lang="zh-CN" altLang="en-US" dirty="0"/>
              <a:t> </a:t>
            </a:r>
            <a:r>
              <a:rPr lang="en-US" altLang="zh-CN" dirty="0"/>
              <a:t>900°C</a:t>
            </a:r>
            <a:r>
              <a:rPr lang="zh-CN" altLang="en-US" dirty="0"/>
              <a:t>氧化不同时间时</a:t>
            </a:r>
            <a:r>
              <a:rPr lang="en-US" altLang="zh-CN" dirty="0"/>
              <a:t>Ti</a:t>
            </a:r>
            <a:r>
              <a:rPr lang="zh-CN" altLang="en-US" dirty="0"/>
              <a:t>和</a:t>
            </a:r>
            <a:r>
              <a:rPr lang="en-US" altLang="zh-CN" dirty="0"/>
              <a:t>TC4</a:t>
            </a:r>
            <a:r>
              <a:rPr lang="zh-CN" altLang="en-US" dirty="0"/>
              <a:t>表面氧化层</a:t>
            </a:r>
            <a:r>
              <a:rPr lang="en-US" altLang="zh-CN" dirty="0"/>
              <a:t>SEM</a:t>
            </a:r>
            <a:r>
              <a:rPr lang="zh-CN" altLang="en-US" dirty="0"/>
              <a:t>图像</a:t>
            </a:r>
            <a:endParaRPr lang="en-US" altLang="zh-CN" dirty="0"/>
          </a:p>
        </p:txBody>
      </p:sp>
      <p:sp>
        <p:nvSpPr>
          <p:cNvPr id="60" name="文本框 59">
            <a:extLst>
              <a:ext uri="{FF2B5EF4-FFF2-40B4-BE49-F238E27FC236}">
                <a16:creationId xmlns:a16="http://schemas.microsoft.com/office/drawing/2014/main" id="{6DC00659-5F7E-42B3-A9A6-2857F1C1458A}"/>
              </a:ext>
            </a:extLst>
          </p:cNvPr>
          <p:cNvSpPr txBox="1"/>
          <p:nvPr/>
        </p:nvSpPr>
        <p:spPr>
          <a:xfrm>
            <a:off x="1408873" y="5196458"/>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(a)2h</a:t>
            </a:r>
            <a:endParaRPr lang="zh-CN" altLang="en-US" sz="1100" dirty="0">
              <a:cs typeface="Arial" panose="020B0604020202020204" pitchFamily="34" charset="0"/>
            </a:endParaRPr>
          </a:p>
        </p:txBody>
      </p:sp>
      <p:sp>
        <p:nvSpPr>
          <p:cNvPr id="61" name="文本框 60">
            <a:extLst>
              <a:ext uri="{FF2B5EF4-FFF2-40B4-BE49-F238E27FC236}">
                <a16:creationId xmlns:a16="http://schemas.microsoft.com/office/drawing/2014/main" id="{EA384DF6-D102-4915-B427-F1341DCAA1A9}"/>
              </a:ext>
            </a:extLst>
          </p:cNvPr>
          <p:cNvSpPr txBox="1"/>
          <p:nvPr/>
        </p:nvSpPr>
        <p:spPr>
          <a:xfrm>
            <a:off x="4038775" y="5196458"/>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(b)4h</a:t>
            </a:r>
            <a:endParaRPr lang="zh-CN" altLang="en-US" sz="1100" dirty="0">
              <a:cs typeface="Arial" panose="020B0604020202020204" pitchFamily="34" charset="0"/>
            </a:endParaRPr>
          </a:p>
        </p:txBody>
      </p:sp>
      <p:sp>
        <p:nvSpPr>
          <p:cNvPr id="62" name="文本框 61">
            <a:extLst>
              <a:ext uri="{FF2B5EF4-FFF2-40B4-BE49-F238E27FC236}">
                <a16:creationId xmlns:a16="http://schemas.microsoft.com/office/drawing/2014/main" id="{15719EAD-2929-4AD9-BD39-BA75DAA8EA6F}"/>
              </a:ext>
            </a:extLst>
          </p:cNvPr>
          <p:cNvSpPr txBox="1"/>
          <p:nvPr/>
        </p:nvSpPr>
        <p:spPr>
          <a:xfrm>
            <a:off x="6815756" y="5196458"/>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(c)6h</a:t>
            </a:r>
            <a:endParaRPr lang="zh-CN" altLang="en-US" sz="1100" dirty="0">
              <a:cs typeface="Arial" panose="020B0604020202020204" pitchFamily="34" charset="0"/>
            </a:endParaRPr>
          </a:p>
        </p:txBody>
      </p:sp>
      <p:pic>
        <p:nvPicPr>
          <p:cNvPr id="63" name="图片 62">
            <a:extLst>
              <a:ext uri="{FF2B5EF4-FFF2-40B4-BE49-F238E27FC236}">
                <a16:creationId xmlns:a16="http://schemas.microsoft.com/office/drawing/2014/main" id="{B7E37A93-67C8-4595-9399-2AB61350E2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789" y="2083827"/>
            <a:ext cx="2664000" cy="1997851"/>
          </a:xfrm>
          <a:prstGeom prst="rect">
            <a:avLst/>
          </a:prstGeom>
        </p:spPr>
      </p:pic>
      <p:sp>
        <p:nvSpPr>
          <p:cNvPr id="64" name="文本框 63">
            <a:extLst>
              <a:ext uri="{FF2B5EF4-FFF2-40B4-BE49-F238E27FC236}">
                <a16:creationId xmlns:a16="http://schemas.microsoft.com/office/drawing/2014/main" id="{F3B2B497-F0EE-42F5-9D28-43A5E2409453}"/>
              </a:ext>
            </a:extLst>
          </p:cNvPr>
          <p:cNvSpPr txBox="1"/>
          <p:nvPr/>
        </p:nvSpPr>
        <p:spPr>
          <a:xfrm>
            <a:off x="9570254" y="4203972"/>
            <a:ext cx="2280083" cy="461665"/>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3-5</a:t>
            </a:r>
            <a:r>
              <a:rPr lang="zh-CN" altLang="en-US" dirty="0"/>
              <a:t> </a:t>
            </a:r>
            <a:r>
              <a:rPr lang="en-US" altLang="zh-CN" dirty="0"/>
              <a:t>900°C</a:t>
            </a:r>
            <a:r>
              <a:rPr lang="zh-CN" altLang="en-US" dirty="0"/>
              <a:t>氧化</a:t>
            </a:r>
            <a:r>
              <a:rPr lang="en-US" altLang="zh-CN" dirty="0"/>
              <a:t>6hTC4</a:t>
            </a:r>
            <a:r>
              <a:rPr lang="zh-CN" altLang="en-US" dirty="0"/>
              <a:t>氧化层低倍照片</a:t>
            </a:r>
            <a:endParaRPr lang="en-US" altLang="zh-CN" dirty="0"/>
          </a:p>
        </p:txBody>
      </p:sp>
      <p:sp>
        <p:nvSpPr>
          <p:cNvPr id="65" name="文本框 64">
            <a:extLst>
              <a:ext uri="{FF2B5EF4-FFF2-40B4-BE49-F238E27FC236}">
                <a16:creationId xmlns:a16="http://schemas.microsoft.com/office/drawing/2014/main" id="{4CDBEA3D-FB00-42D0-8336-1990C9F617D2}"/>
              </a:ext>
            </a:extLst>
          </p:cNvPr>
          <p:cNvSpPr txBox="1"/>
          <p:nvPr/>
        </p:nvSpPr>
        <p:spPr>
          <a:xfrm>
            <a:off x="486357" y="5915176"/>
            <a:ext cx="11343842" cy="657809"/>
          </a:xfrm>
          <a:prstGeom prst="rect">
            <a:avLst/>
          </a:prstGeom>
          <a:noFill/>
          <a:ln>
            <a:noFill/>
          </a:ln>
        </p:spPr>
        <p:txBody>
          <a:bodyPr wrap="square" rtlCol="0">
            <a:spAutoFit/>
          </a:bodyPr>
          <a:lstStyle/>
          <a:p>
            <a:pPr indent="457200" algn="just">
              <a:lnSpc>
                <a:spcPct val="120000"/>
              </a:lnSpc>
            </a:pPr>
            <a:r>
              <a:rPr lang="zh-CN" altLang="en-US" sz="1600" dirty="0">
                <a:latin typeface="Arial" panose="020B0604020202020204" pitchFamily="34" charset="0"/>
                <a:ea typeface="微软雅黑" panose="020B0503020204020204" pitchFamily="34" charset="-122"/>
              </a:rPr>
              <a:t>随着氧化时间延长，</a:t>
            </a:r>
            <a:r>
              <a:rPr lang="en-US" altLang="zh-CN" sz="1600" dirty="0">
                <a:latin typeface="Arial" panose="020B0604020202020204" pitchFamily="34" charset="0"/>
                <a:ea typeface="微软雅黑" panose="020B0503020204020204" pitchFamily="34" charset="-122"/>
              </a:rPr>
              <a:t>Ti</a:t>
            </a:r>
            <a:r>
              <a:rPr lang="zh-CN" altLang="en-US" sz="1600" dirty="0">
                <a:latin typeface="Arial" panose="020B0604020202020204" pitchFamily="34" charset="0"/>
                <a:ea typeface="微软雅黑" panose="020B0503020204020204" pitchFamily="34" charset="-122"/>
              </a:rPr>
              <a:t>和</a:t>
            </a:r>
            <a:r>
              <a:rPr lang="en-US" altLang="zh-CN" sz="1600" dirty="0">
                <a:latin typeface="Arial" panose="020B0604020202020204" pitchFamily="34" charset="0"/>
                <a:ea typeface="微软雅黑" panose="020B0503020204020204" pitchFamily="34" charset="-122"/>
              </a:rPr>
              <a:t>TC4</a:t>
            </a:r>
            <a:r>
              <a:rPr lang="zh-CN" altLang="en-US" sz="1600" dirty="0">
                <a:latin typeface="Arial" panose="020B0604020202020204" pitchFamily="34" charset="0"/>
                <a:ea typeface="微软雅黑" panose="020B0503020204020204" pitchFamily="34" charset="-122"/>
              </a:rPr>
              <a:t>氧化层晶粒</a:t>
            </a:r>
            <a:r>
              <a:rPr lang="zh-CN" altLang="en-US" sz="1600" dirty="0">
                <a:solidFill>
                  <a:srgbClr val="C00000"/>
                </a:solidFill>
                <a:latin typeface="Arial" panose="020B0604020202020204" pitchFamily="34" charset="0"/>
                <a:ea typeface="微软雅黑" panose="020B0503020204020204" pitchFamily="34" charset="-122"/>
              </a:rPr>
              <a:t>尺寸不断增大，平整度提高</a:t>
            </a:r>
            <a:r>
              <a:rPr lang="zh-CN" altLang="en-US" sz="1600" dirty="0">
                <a:latin typeface="Arial" panose="020B0604020202020204" pitchFamily="34" charset="0"/>
                <a:ea typeface="微软雅黑" panose="020B0503020204020204" pitchFamily="34" charset="-122"/>
              </a:rPr>
              <a:t>。与</a:t>
            </a:r>
            <a:r>
              <a:rPr lang="en-US" altLang="zh-CN" sz="1600" dirty="0">
                <a:latin typeface="Arial" panose="020B0604020202020204" pitchFamily="34" charset="0"/>
                <a:ea typeface="微软雅黑" panose="020B0503020204020204" pitchFamily="34" charset="-122"/>
              </a:rPr>
              <a:t>Ti</a:t>
            </a:r>
            <a:r>
              <a:rPr lang="zh-CN" altLang="en-US" sz="1600" dirty="0">
                <a:latin typeface="Arial" panose="020B0604020202020204" pitchFamily="34" charset="0"/>
                <a:ea typeface="微软雅黑" panose="020B0503020204020204" pitchFamily="34" charset="-122"/>
              </a:rPr>
              <a:t>相比，</a:t>
            </a:r>
            <a:r>
              <a:rPr lang="en-US" altLang="zh-CN" sz="1600" dirty="0">
                <a:latin typeface="Arial" panose="020B0604020202020204" pitchFamily="34" charset="0"/>
                <a:ea typeface="微软雅黑" panose="020B0503020204020204" pitchFamily="34" charset="-122"/>
              </a:rPr>
              <a:t>TC4</a:t>
            </a:r>
            <a:r>
              <a:rPr lang="zh-CN" altLang="en-US" sz="1600" dirty="0">
                <a:latin typeface="Arial" panose="020B0604020202020204" pitchFamily="34" charset="0"/>
                <a:ea typeface="微软雅黑" panose="020B0503020204020204" pitchFamily="34" charset="-122"/>
              </a:rPr>
              <a:t>表面晶粒</a:t>
            </a:r>
            <a:r>
              <a:rPr lang="zh-CN" altLang="en-US" sz="1600" dirty="0">
                <a:solidFill>
                  <a:srgbClr val="C00000"/>
                </a:solidFill>
                <a:latin typeface="Arial" panose="020B0604020202020204" pitchFamily="34" charset="0"/>
                <a:ea typeface="微软雅黑" panose="020B0503020204020204" pitchFamily="34" charset="-122"/>
              </a:rPr>
              <a:t>更加细小</a:t>
            </a:r>
            <a:r>
              <a:rPr lang="zh-CN" altLang="en-US" sz="1600" dirty="0">
                <a:latin typeface="Arial" panose="020B0604020202020204" pitchFamily="34" charset="0"/>
                <a:ea typeface="微软雅黑" panose="020B0503020204020204" pitchFamily="34" charset="-122"/>
              </a:rPr>
              <a:t>且</a:t>
            </a:r>
            <a:r>
              <a:rPr lang="zh-CN" altLang="en-US" sz="1600" dirty="0">
                <a:solidFill>
                  <a:schemeClr val="tx1">
                    <a:lumMod val="75000"/>
                    <a:lumOff val="25000"/>
                  </a:schemeClr>
                </a:solidFill>
                <a:latin typeface="Arial" panose="020B0604020202020204" pitchFamily="34" charset="0"/>
                <a:ea typeface="微软雅黑" panose="020B0503020204020204" pitchFamily="34" charset="-122"/>
              </a:rPr>
              <a:t>存在微小孔隙</a:t>
            </a:r>
            <a:r>
              <a:rPr lang="zh-CN" altLang="en-US" sz="1600" dirty="0">
                <a:latin typeface="Arial" panose="020B0604020202020204" pitchFamily="34" charset="0"/>
                <a:ea typeface="微软雅黑" panose="020B0503020204020204" pitchFamily="34" charset="-122"/>
              </a:rPr>
              <a:t>。在氧化</a:t>
            </a:r>
            <a:r>
              <a:rPr lang="en-US" altLang="zh-CN" sz="1600" dirty="0">
                <a:latin typeface="Arial" panose="020B0604020202020204" pitchFamily="34" charset="0"/>
                <a:ea typeface="微软雅黑" panose="020B0503020204020204" pitchFamily="34" charset="-122"/>
              </a:rPr>
              <a:t>6h</a:t>
            </a:r>
            <a:r>
              <a:rPr lang="zh-CN" altLang="en-US" sz="1600" dirty="0">
                <a:latin typeface="Arial" panose="020B0604020202020204" pitchFamily="34" charset="0"/>
                <a:ea typeface="微软雅黑" panose="020B0503020204020204" pitchFamily="34" charset="-122"/>
              </a:rPr>
              <a:t>时，</a:t>
            </a:r>
            <a:r>
              <a:rPr lang="en-US" altLang="zh-CN" sz="1600" dirty="0">
                <a:latin typeface="Arial" panose="020B0604020202020204" pitchFamily="34" charset="0"/>
                <a:ea typeface="微软雅黑" panose="020B0503020204020204" pitchFamily="34" charset="-122"/>
              </a:rPr>
              <a:t>TC4</a:t>
            </a:r>
            <a:r>
              <a:rPr lang="zh-CN" altLang="en-US" sz="1600" dirty="0">
                <a:latin typeface="Arial" panose="020B0604020202020204" pitchFamily="34" charset="0"/>
                <a:ea typeface="微软雅黑" panose="020B0503020204020204" pitchFamily="34" charset="-122"/>
              </a:rPr>
              <a:t>表面氧化层会</a:t>
            </a:r>
            <a:r>
              <a:rPr lang="zh-CN" altLang="en-US" sz="1600" dirty="0">
                <a:solidFill>
                  <a:srgbClr val="C00000"/>
                </a:solidFill>
                <a:latin typeface="Arial" panose="020B0604020202020204" pitchFamily="34" charset="0"/>
                <a:ea typeface="微软雅黑" panose="020B0503020204020204" pitchFamily="34" charset="-122"/>
              </a:rPr>
              <a:t>发生脱落</a:t>
            </a:r>
            <a:r>
              <a:rPr lang="zh-CN" altLang="en-US" sz="1600" dirty="0">
                <a:latin typeface="Arial" panose="020B0604020202020204" pitchFamily="34" charset="0"/>
                <a:ea typeface="微软雅黑" panose="020B0503020204020204" pitchFamily="34" charset="-122"/>
              </a:rPr>
              <a:t>。</a:t>
            </a:r>
          </a:p>
        </p:txBody>
      </p:sp>
      <p:grpSp>
        <p:nvGrpSpPr>
          <p:cNvPr id="24" name="组合 23">
            <a:extLst>
              <a:ext uri="{FF2B5EF4-FFF2-40B4-BE49-F238E27FC236}">
                <a16:creationId xmlns:a16="http://schemas.microsoft.com/office/drawing/2014/main" id="{DD17AE21-5245-4817-8CF3-3BCD3EE1B3DB}"/>
              </a:ext>
            </a:extLst>
          </p:cNvPr>
          <p:cNvGrpSpPr/>
          <p:nvPr/>
        </p:nvGrpSpPr>
        <p:grpSpPr>
          <a:xfrm>
            <a:off x="2981183" y="89063"/>
            <a:ext cx="6229634" cy="372634"/>
            <a:chOff x="-581232" y="6333596"/>
            <a:chExt cx="6229634" cy="372634"/>
          </a:xfrm>
        </p:grpSpPr>
        <p:sp>
          <p:nvSpPr>
            <p:cNvPr id="25" name="矩形 24">
              <a:extLst>
                <a:ext uri="{FF2B5EF4-FFF2-40B4-BE49-F238E27FC236}">
                  <a16:creationId xmlns:a16="http://schemas.microsoft.com/office/drawing/2014/main" id="{348132B7-6657-43DA-82E7-D5F835F419A2}"/>
                </a:ext>
              </a:extLst>
            </p:cNvPr>
            <p:cNvSpPr/>
            <p:nvPr/>
          </p:nvSpPr>
          <p:spPr>
            <a:xfrm>
              <a:off x="-581232" y="6382254"/>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氧化温度研究</a:t>
              </a:r>
            </a:p>
          </p:txBody>
        </p:sp>
        <p:sp>
          <p:nvSpPr>
            <p:cNvPr id="28" name="矩形 27">
              <a:extLst>
                <a:ext uri="{FF2B5EF4-FFF2-40B4-BE49-F238E27FC236}">
                  <a16:creationId xmlns:a16="http://schemas.microsoft.com/office/drawing/2014/main" id="{35BD03CD-1413-4189-B741-BD021D34F3B4}"/>
                </a:ext>
              </a:extLst>
            </p:cNvPr>
            <p:cNvSpPr/>
            <p:nvPr/>
          </p:nvSpPr>
          <p:spPr>
            <a:xfrm>
              <a:off x="1724368" y="6333596"/>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氧化时间研究</a:t>
              </a:r>
            </a:p>
          </p:txBody>
        </p:sp>
        <p:sp>
          <p:nvSpPr>
            <p:cNvPr id="29" name="矩形 28">
              <a:extLst>
                <a:ext uri="{FF2B5EF4-FFF2-40B4-BE49-F238E27FC236}">
                  <a16:creationId xmlns:a16="http://schemas.microsoft.com/office/drawing/2014/main" id="{11D41BAB-647A-4F71-B5A1-9751D98F59DB}"/>
                </a:ext>
              </a:extLst>
            </p:cNvPr>
            <p:cNvSpPr/>
            <p:nvPr/>
          </p:nvSpPr>
          <p:spPr>
            <a:xfrm>
              <a:off x="4029969" y="6367676"/>
              <a:ext cx="1618433" cy="338554"/>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氧化机理研究</a:t>
              </a:r>
            </a:p>
          </p:txBody>
        </p:sp>
      </p:grpSp>
    </p:spTree>
    <p:extLst>
      <p:ext uri="{BB962C8B-B14F-4D97-AF65-F5344CB8AC3E}">
        <p14:creationId xmlns:p14="http://schemas.microsoft.com/office/powerpoint/2010/main" val="310454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258465" y="613919"/>
            <a:ext cx="5127352"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氧化时间对</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Ti</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和</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TC4</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氧化层厚度的影响</a:t>
            </a:r>
          </a:p>
        </p:txBody>
      </p:sp>
      <p:sp>
        <p:nvSpPr>
          <p:cNvPr id="46" name="矩形 45">
            <a:extLst>
              <a:ext uri="{FF2B5EF4-FFF2-40B4-BE49-F238E27FC236}">
                <a16:creationId xmlns:a16="http://schemas.microsoft.com/office/drawing/2014/main" id="{C93B2065-1E91-484F-9178-ECF55A8BBD8F}"/>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09</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pic>
        <p:nvPicPr>
          <p:cNvPr id="24" name="图片 23">
            <a:extLst>
              <a:ext uri="{FF2B5EF4-FFF2-40B4-BE49-F238E27FC236}">
                <a16:creationId xmlns:a16="http://schemas.microsoft.com/office/drawing/2014/main" id="{E8898DD5-0B75-4B97-AAB5-C1D0810ECCF8}"/>
              </a:ext>
            </a:extLst>
          </p:cNvPr>
          <p:cNvPicPr>
            <a:picLocks noChangeAspect="1"/>
          </p:cNvPicPr>
          <p:nvPr/>
        </p:nvPicPr>
        <p:blipFill rotWithShape="1">
          <a:blip r:embed="rId3">
            <a:extLst>
              <a:ext uri="{28A0092B-C50C-407E-A947-70E740481C1C}">
                <a14:useLocalDpi xmlns:a14="http://schemas.microsoft.com/office/drawing/2010/main" val="0"/>
              </a:ext>
            </a:extLst>
          </a:blip>
          <a:srcRect b="-1110"/>
          <a:stretch/>
        </p:blipFill>
        <p:spPr>
          <a:xfrm>
            <a:off x="3249563" y="1105574"/>
            <a:ext cx="2520000" cy="2520000"/>
          </a:xfrm>
          <a:prstGeom prst="rect">
            <a:avLst/>
          </a:prstGeom>
        </p:spPr>
      </p:pic>
      <p:pic>
        <p:nvPicPr>
          <p:cNvPr id="25" name="图片 24">
            <a:extLst>
              <a:ext uri="{FF2B5EF4-FFF2-40B4-BE49-F238E27FC236}">
                <a16:creationId xmlns:a16="http://schemas.microsoft.com/office/drawing/2014/main" id="{8C13B5D3-39CE-4CAF-9B11-BE46C3F15164}"/>
              </a:ext>
            </a:extLst>
          </p:cNvPr>
          <p:cNvPicPr>
            <a:picLocks noChangeAspect="1"/>
          </p:cNvPicPr>
          <p:nvPr/>
        </p:nvPicPr>
        <p:blipFill rotWithShape="1">
          <a:blip r:embed="rId4">
            <a:extLst>
              <a:ext uri="{28A0092B-C50C-407E-A947-70E740481C1C}">
                <a14:useLocalDpi xmlns:a14="http://schemas.microsoft.com/office/drawing/2010/main" val="0"/>
              </a:ext>
            </a:extLst>
          </a:blip>
          <a:srcRect b="-437"/>
          <a:stretch/>
        </p:blipFill>
        <p:spPr>
          <a:xfrm>
            <a:off x="3248368" y="3761782"/>
            <a:ext cx="2517866" cy="2517866"/>
          </a:xfrm>
          <a:prstGeom prst="rect">
            <a:avLst/>
          </a:prstGeom>
        </p:spPr>
      </p:pic>
      <p:pic>
        <p:nvPicPr>
          <p:cNvPr id="4" name="图片 3">
            <a:extLst>
              <a:ext uri="{FF2B5EF4-FFF2-40B4-BE49-F238E27FC236}">
                <a16:creationId xmlns:a16="http://schemas.microsoft.com/office/drawing/2014/main" id="{0741930F-E6DF-4AA6-93E3-BF3ABAF0FEFE}"/>
              </a:ext>
            </a:extLst>
          </p:cNvPr>
          <p:cNvPicPr>
            <a:picLocks noChangeAspect="1"/>
          </p:cNvPicPr>
          <p:nvPr/>
        </p:nvPicPr>
        <p:blipFill rotWithShape="1">
          <a:blip r:embed="rId5">
            <a:extLst>
              <a:ext uri="{28A0092B-C50C-407E-A947-70E740481C1C}">
                <a14:useLocalDpi xmlns:a14="http://schemas.microsoft.com/office/drawing/2010/main" val="0"/>
              </a:ext>
            </a:extLst>
          </a:blip>
          <a:srcRect b="-1847"/>
          <a:stretch/>
        </p:blipFill>
        <p:spPr>
          <a:xfrm>
            <a:off x="493667" y="1105574"/>
            <a:ext cx="2517866" cy="2517866"/>
          </a:xfrm>
          <a:prstGeom prst="rect">
            <a:avLst/>
          </a:prstGeom>
        </p:spPr>
      </p:pic>
      <p:pic>
        <p:nvPicPr>
          <p:cNvPr id="6" name="图片 5">
            <a:extLst>
              <a:ext uri="{FF2B5EF4-FFF2-40B4-BE49-F238E27FC236}">
                <a16:creationId xmlns:a16="http://schemas.microsoft.com/office/drawing/2014/main" id="{9CD91152-DE9D-466F-BDFB-EF4C1CEA8629}"/>
              </a:ext>
            </a:extLst>
          </p:cNvPr>
          <p:cNvPicPr>
            <a:picLocks noChangeAspect="1"/>
          </p:cNvPicPr>
          <p:nvPr/>
        </p:nvPicPr>
        <p:blipFill rotWithShape="1">
          <a:blip r:embed="rId6">
            <a:extLst>
              <a:ext uri="{28A0092B-C50C-407E-A947-70E740481C1C}">
                <a14:useLocalDpi xmlns:a14="http://schemas.microsoft.com/office/drawing/2010/main" val="0"/>
              </a:ext>
            </a:extLst>
          </a:blip>
          <a:srcRect b="-121"/>
          <a:stretch/>
        </p:blipFill>
        <p:spPr>
          <a:xfrm>
            <a:off x="6007592" y="1105574"/>
            <a:ext cx="2523963" cy="2523963"/>
          </a:xfrm>
          <a:prstGeom prst="rect">
            <a:avLst/>
          </a:prstGeom>
        </p:spPr>
      </p:pic>
      <p:pic>
        <p:nvPicPr>
          <p:cNvPr id="7" name="图片 6">
            <a:extLst>
              <a:ext uri="{FF2B5EF4-FFF2-40B4-BE49-F238E27FC236}">
                <a16:creationId xmlns:a16="http://schemas.microsoft.com/office/drawing/2014/main" id="{24FFBF9A-4D71-413E-ADF2-5A4AFCC65599}"/>
              </a:ext>
            </a:extLst>
          </p:cNvPr>
          <p:cNvPicPr>
            <a:picLocks noChangeAspect="1"/>
          </p:cNvPicPr>
          <p:nvPr/>
        </p:nvPicPr>
        <p:blipFill rotWithShape="1">
          <a:blip r:embed="rId7">
            <a:extLst>
              <a:ext uri="{28A0092B-C50C-407E-A947-70E740481C1C}">
                <a14:useLocalDpi xmlns:a14="http://schemas.microsoft.com/office/drawing/2010/main" val="0"/>
              </a:ext>
            </a:extLst>
          </a:blip>
          <a:srcRect b="-486"/>
          <a:stretch/>
        </p:blipFill>
        <p:spPr>
          <a:xfrm>
            <a:off x="493667" y="3761782"/>
            <a:ext cx="2517866" cy="2517866"/>
          </a:xfrm>
          <a:prstGeom prst="rect">
            <a:avLst/>
          </a:prstGeom>
        </p:spPr>
      </p:pic>
      <p:pic>
        <p:nvPicPr>
          <p:cNvPr id="8" name="图片 7">
            <a:extLst>
              <a:ext uri="{FF2B5EF4-FFF2-40B4-BE49-F238E27FC236}">
                <a16:creationId xmlns:a16="http://schemas.microsoft.com/office/drawing/2014/main" id="{D89B5415-0552-44B9-A763-56782699B051}"/>
              </a:ext>
            </a:extLst>
          </p:cNvPr>
          <p:cNvPicPr>
            <a:picLocks noChangeAspect="1"/>
          </p:cNvPicPr>
          <p:nvPr/>
        </p:nvPicPr>
        <p:blipFill rotWithShape="1">
          <a:blip r:embed="rId8">
            <a:extLst>
              <a:ext uri="{28A0092B-C50C-407E-A947-70E740481C1C}">
                <a14:useLocalDpi xmlns:a14="http://schemas.microsoft.com/office/drawing/2010/main" val="0"/>
              </a:ext>
            </a:extLst>
          </a:blip>
          <a:srcRect b="-141"/>
          <a:stretch/>
        </p:blipFill>
        <p:spPr>
          <a:xfrm>
            <a:off x="6003068" y="3761782"/>
            <a:ext cx="2517866" cy="2517866"/>
          </a:xfrm>
          <a:prstGeom prst="rect">
            <a:avLst/>
          </a:prstGeom>
        </p:spPr>
      </p:pic>
      <p:pic>
        <p:nvPicPr>
          <p:cNvPr id="10" name="图片 9">
            <a:extLst>
              <a:ext uri="{FF2B5EF4-FFF2-40B4-BE49-F238E27FC236}">
                <a16:creationId xmlns:a16="http://schemas.microsoft.com/office/drawing/2014/main" id="{01139AB1-4BF2-45BD-9508-8D79F16C8CF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061423" y="1693165"/>
            <a:ext cx="2880000" cy="2437658"/>
          </a:xfrm>
          <a:prstGeom prst="rect">
            <a:avLst/>
          </a:prstGeom>
        </p:spPr>
      </p:pic>
      <p:sp>
        <p:nvSpPr>
          <p:cNvPr id="37" name="矩形 36">
            <a:extLst>
              <a:ext uri="{FF2B5EF4-FFF2-40B4-BE49-F238E27FC236}">
                <a16:creationId xmlns:a16="http://schemas.microsoft.com/office/drawing/2014/main" id="{70C02D16-733E-4A91-A3A4-0FEDAA5CD3A7}"/>
              </a:ext>
            </a:extLst>
          </p:cNvPr>
          <p:cNvSpPr/>
          <p:nvPr/>
        </p:nvSpPr>
        <p:spPr>
          <a:xfrm>
            <a:off x="44779" y="1820714"/>
            <a:ext cx="492443"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rPr>
              <a:t>Ti</a:t>
            </a:r>
            <a:endParaRPr kumimoji="0" lang="zh-CN" altLang="en-US"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endParaRPr>
          </a:p>
        </p:txBody>
      </p:sp>
      <p:sp>
        <p:nvSpPr>
          <p:cNvPr id="38" name="矩形 37">
            <a:extLst>
              <a:ext uri="{FF2B5EF4-FFF2-40B4-BE49-F238E27FC236}">
                <a16:creationId xmlns:a16="http://schemas.microsoft.com/office/drawing/2014/main" id="{393BEE7A-C6B7-4269-9ED1-EE1DDBF789E8}"/>
              </a:ext>
            </a:extLst>
          </p:cNvPr>
          <p:cNvSpPr/>
          <p:nvPr/>
        </p:nvSpPr>
        <p:spPr>
          <a:xfrm>
            <a:off x="-62794" y="4931890"/>
            <a:ext cx="707588"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rPr>
              <a:t>TC4</a:t>
            </a:r>
            <a:endParaRPr kumimoji="0" lang="zh-CN" altLang="en-US"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endParaRPr>
          </a:p>
        </p:txBody>
      </p:sp>
      <p:cxnSp>
        <p:nvCxnSpPr>
          <p:cNvPr id="41" name="直接连接符 40">
            <a:extLst>
              <a:ext uri="{FF2B5EF4-FFF2-40B4-BE49-F238E27FC236}">
                <a16:creationId xmlns:a16="http://schemas.microsoft.com/office/drawing/2014/main" id="{D4D1083D-6BEF-421A-9E63-B4BBE6D78442}"/>
              </a:ext>
            </a:extLst>
          </p:cNvPr>
          <p:cNvCxnSpPr>
            <a:cxnSpLocks/>
          </p:cNvCxnSpPr>
          <p:nvPr/>
        </p:nvCxnSpPr>
        <p:spPr>
          <a:xfrm flipV="1">
            <a:off x="8806306" y="798585"/>
            <a:ext cx="0" cy="568875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11053FB-555D-465D-9985-08C9806B10B7}"/>
              </a:ext>
            </a:extLst>
          </p:cNvPr>
          <p:cNvSpPr txBox="1"/>
          <p:nvPr/>
        </p:nvSpPr>
        <p:spPr>
          <a:xfrm>
            <a:off x="8999218" y="4112481"/>
            <a:ext cx="310334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3-7</a:t>
            </a:r>
            <a:r>
              <a:rPr lang="zh-CN" altLang="en-US" dirty="0"/>
              <a:t> 不同时间下</a:t>
            </a:r>
            <a:r>
              <a:rPr lang="en-US" altLang="zh-CN" dirty="0"/>
              <a:t>Ti</a:t>
            </a:r>
            <a:r>
              <a:rPr lang="zh-CN" altLang="en-US" dirty="0"/>
              <a:t>和</a:t>
            </a:r>
            <a:r>
              <a:rPr lang="en-US" altLang="zh-CN" dirty="0"/>
              <a:t>TC4</a:t>
            </a:r>
            <a:r>
              <a:rPr lang="zh-CN" altLang="en-US" dirty="0"/>
              <a:t>表面氧化层厚度</a:t>
            </a:r>
            <a:endParaRPr lang="en-US" altLang="zh-CN" dirty="0"/>
          </a:p>
        </p:txBody>
      </p:sp>
      <p:sp>
        <p:nvSpPr>
          <p:cNvPr id="43" name="文本框 42">
            <a:extLst>
              <a:ext uri="{FF2B5EF4-FFF2-40B4-BE49-F238E27FC236}">
                <a16:creationId xmlns:a16="http://schemas.microsoft.com/office/drawing/2014/main" id="{F27C4419-FF30-4A2D-9CE7-C65C99B3457B}"/>
              </a:ext>
            </a:extLst>
          </p:cNvPr>
          <p:cNvSpPr txBox="1"/>
          <p:nvPr/>
        </p:nvSpPr>
        <p:spPr>
          <a:xfrm>
            <a:off x="8946407" y="4674191"/>
            <a:ext cx="3208967" cy="1248740"/>
          </a:xfrm>
          <a:prstGeom prst="rect">
            <a:avLst/>
          </a:prstGeom>
          <a:noFill/>
          <a:ln>
            <a:noFill/>
          </a:ln>
        </p:spPr>
        <p:txBody>
          <a:bodyPr wrap="square" rtlCol="0">
            <a:spAutoFit/>
          </a:bodyPr>
          <a:lstStyle/>
          <a:p>
            <a:pPr indent="457200" algn="just">
              <a:lnSpc>
                <a:spcPct val="120000"/>
              </a:lnSpc>
            </a:pPr>
            <a:r>
              <a:rPr lang="zh-CN" altLang="en-US" sz="1600" dirty="0">
                <a:latin typeface="Arial" panose="020B0604020202020204" pitchFamily="34" charset="0"/>
                <a:ea typeface="微软雅黑" panose="020B0503020204020204" pitchFamily="34" charset="-122"/>
              </a:rPr>
              <a:t>随着时间延长，</a:t>
            </a:r>
            <a:r>
              <a:rPr lang="en-US" altLang="zh-CN" sz="1600" dirty="0">
                <a:latin typeface="Arial" panose="020B0604020202020204" pitchFamily="34" charset="0"/>
                <a:ea typeface="微软雅黑" panose="020B0503020204020204" pitchFamily="34" charset="-122"/>
              </a:rPr>
              <a:t>Ti</a:t>
            </a:r>
            <a:r>
              <a:rPr lang="zh-CN" altLang="en-US" sz="1600" dirty="0">
                <a:latin typeface="Arial" panose="020B0604020202020204" pitchFamily="34" charset="0"/>
                <a:ea typeface="微软雅黑" panose="020B0503020204020204" pitchFamily="34" charset="-122"/>
              </a:rPr>
              <a:t>和</a:t>
            </a:r>
            <a:r>
              <a:rPr lang="en-US" altLang="zh-CN" sz="1600" dirty="0">
                <a:latin typeface="Arial" panose="020B0604020202020204" pitchFamily="34" charset="0"/>
                <a:ea typeface="微软雅黑" panose="020B0503020204020204" pitchFamily="34" charset="-122"/>
              </a:rPr>
              <a:t>TC4</a:t>
            </a:r>
            <a:r>
              <a:rPr lang="zh-CN" altLang="en-US" sz="1600" dirty="0">
                <a:latin typeface="Arial" panose="020B0604020202020204" pitchFamily="34" charset="0"/>
                <a:ea typeface="微软雅黑" panose="020B0503020204020204" pitchFamily="34" charset="-122"/>
              </a:rPr>
              <a:t>氧化层厚度</a:t>
            </a:r>
            <a:r>
              <a:rPr lang="zh-CN" altLang="en-US" sz="1600" dirty="0">
                <a:solidFill>
                  <a:srgbClr val="C00000"/>
                </a:solidFill>
                <a:latin typeface="Arial" panose="020B0604020202020204" pitchFamily="34" charset="0"/>
                <a:ea typeface="微软雅黑" panose="020B0503020204020204" pitchFamily="34" charset="-122"/>
              </a:rPr>
              <a:t>不断增加</a:t>
            </a:r>
            <a:r>
              <a:rPr lang="zh-CN" altLang="en-US" sz="1600" dirty="0">
                <a:latin typeface="Arial" panose="020B0604020202020204" pitchFamily="34" charset="0"/>
                <a:ea typeface="微软雅黑" panose="020B0503020204020204" pitchFamily="34" charset="-122"/>
              </a:rPr>
              <a:t>。在氧化</a:t>
            </a:r>
            <a:r>
              <a:rPr lang="en-US" altLang="zh-CN" sz="1600" dirty="0">
                <a:latin typeface="Arial" panose="020B0604020202020204" pitchFamily="34" charset="0"/>
                <a:ea typeface="微软雅黑" panose="020B0503020204020204" pitchFamily="34" charset="-122"/>
              </a:rPr>
              <a:t>4h</a:t>
            </a:r>
            <a:r>
              <a:rPr lang="zh-CN" altLang="en-US" sz="1600" dirty="0">
                <a:latin typeface="Arial" panose="020B0604020202020204" pitchFamily="34" charset="0"/>
                <a:ea typeface="微软雅黑" panose="020B0503020204020204" pitchFamily="34" charset="-122"/>
              </a:rPr>
              <a:t>时，氧化层</a:t>
            </a:r>
            <a:r>
              <a:rPr lang="zh-CN" altLang="en-US" sz="1600" dirty="0">
                <a:solidFill>
                  <a:srgbClr val="C00000"/>
                </a:solidFill>
                <a:latin typeface="Arial" panose="020B0604020202020204" pitchFamily="34" charset="0"/>
                <a:ea typeface="微软雅黑" panose="020B0503020204020204" pitchFamily="34" charset="-122"/>
              </a:rPr>
              <a:t>均匀平整</a:t>
            </a:r>
            <a:r>
              <a:rPr lang="zh-CN" altLang="en-US" sz="1600" dirty="0">
                <a:latin typeface="Arial" panose="020B0604020202020204" pitchFamily="34" charset="0"/>
                <a:ea typeface="微软雅黑" panose="020B0503020204020204" pitchFamily="34" charset="-122"/>
              </a:rPr>
              <a:t>，且与基体</a:t>
            </a:r>
            <a:r>
              <a:rPr lang="zh-CN" altLang="en-US" sz="1600" dirty="0">
                <a:solidFill>
                  <a:srgbClr val="C00000"/>
                </a:solidFill>
                <a:latin typeface="Arial" panose="020B0604020202020204" pitchFamily="34" charset="0"/>
                <a:ea typeface="微软雅黑" panose="020B0503020204020204" pitchFamily="34" charset="-122"/>
              </a:rPr>
              <a:t>连接紧密</a:t>
            </a:r>
            <a:r>
              <a:rPr lang="zh-CN" altLang="en-US" sz="1600" dirty="0">
                <a:latin typeface="Arial" panose="020B0604020202020204" pitchFamily="34" charset="0"/>
                <a:ea typeface="微软雅黑" panose="020B0503020204020204" pitchFamily="34" charset="-122"/>
              </a:rPr>
              <a:t>。</a:t>
            </a:r>
          </a:p>
        </p:txBody>
      </p:sp>
      <p:sp>
        <p:nvSpPr>
          <p:cNvPr id="44" name="文本框 43">
            <a:extLst>
              <a:ext uri="{FF2B5EF4-FFF2-40B4-BE49-F238E27FC236}">
                <a16:creationId xmlns:a16="http://schemas.microsoft.com/office/drawing/2014/main" id="{8E278400-3DC5-490D-9CFB-8A6E3155BB45}"/>
              </a:ext>
            </a:extLst>
          </p:cNvPr>
          <p:cNvSpPr txBox="1"/>
          <p:nvPr/>
        </p:nvSpPr>
        <p:spPr>
          <a:xfrm>
            <a:off x="1499005" y="6473944"/>
            <a:ext cx="6201220"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3-6</a:t>
            </a:r>
            <a:r>
              <a:rPr lang="zh-CN" altLang="en-US" dirty="0"/>
              <a:t> 时间对</a:t>
            </a:r>
            <a:r>
              <a:rPr lang="en-US" altLang="zh-CN" dirty="0"/>
              <a:t>Ti</a:t>
            </a:r>
            <a:r>
              <a:rPr lang="zh-CN" altLang="en-US" dirty="0"/>
              <a:t>和</a:t>
            </a:r>
            <a:r>
              <a:rPr lang="en-US" altLang="zh-CN" dirty="0"/>
              <a:t>TC4</a:t>
            </a:r>
            <a:r>
              <a:rPr lang="zh-CN" altLang="en-US" dirty="0"/>
              <a:t>表面氧化层厚度的影响</a:t>
            </a:r>
            <a:endParaRPr lang="en-US" altLang="zh-CN" dirty="0"/>
          </a:p>
        </p:txBody>
      </p:sp>
      <p:sp>
        <p:nvSpPr>
          <p:cNvPr id="45" name="文本框 44">
            <a:extLst>
              <a:ext uri="{FF2B5EF4-FFF2-40B4-BE49-F238E27FC236}">
                <a16:creationId xmlns:a16="http://schemas.microsoft.com/office/drawing/2014/main" id="{D2FE9689-2C0F-4AD2-864B-3E6650979964}"/>
              </a:ext>
            </a:extLst>
          </p:cNvPr>
          <p:cNvSpPr txBox="1"/>
          <p:nvPr/>
        </p:nvSpPr>
        <p:spPr>
          <a:xfrm>
            <a:off x="1268183" y="6278199"/>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(a)800</a:t>
            </a:r>
            <a:r>
              <a:rPr lang="zh-CN" altLang="en-US" sz="1100" dirty="0">
                <a:cs typeface="Arial" panose="020B0604020202020204" pitchFamily="34" charset="0"/>
              </a:rPr>
              <a:t>℃</a:t>
            </a:r>
          </a:p>
        </p:txBody>
      </p:sp>
      <p:sp>
        <p:nvSpPr>
          <p:cNvPr id="50" name="文本框 49">
            <a:extLst>
              <a:ext uri="{FF2B5EF4-FFF2-40B4-BE49-F238E27FC236}">
                <a16:creationId xmlns:a16="http://schemas.microsoft.com/office/drawing/2014/main" id="{5B8BE238-D2D4-4435-A2D8-B52A6B062040}"/>
              </a:ext>
            </a:extLst>
          </p:cNvPr>
          <p:cNvSpPr txBox="1"/>
          <p:nvPr/>
        </p:nvSpPr>
        <p:spPr>
          <a:xfrm>
            <a:off x="3898085" y="6278199"/>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(b)900</a:t>
            </a:r>
            <a:r>
              <a:rPr lang="zh-CN" altLang="en-US" sz="1100" dirty="0">
                <a:cs typeface="Arial" panose="020B0604020202020204" pitchFamily="34" charset="0"/>
              </a:rPr>
              <a:t>℃</a:t>
            </a:r>
          </a:p>
        </p:txBody>
      </p:sp>
      <p:sp>
        <p:nvSpPr>
          <p:cNvPr id="51" name="文本框 50">
            <a:extLst>
              <a:ext uri="{FF2B5EF4-FFF2-40B4-BE49-F238E27FC236}">
                <a16:creationId xmlns:a16="http://schemas.microsoft.com/office/drawing/2014/main" id="{7331412D-396F-4175-9EAB-C776ABE17FDA}"/>
              </a:ext>
            </a:extLst>
          </p:cNvPr>
          <p:cNvSpPr txBox="1"/>
          <p:nvPr/>
        </p:nvSpPr>
        <p:spPr>
          <a:xfrm>
            <a:off x="6675066" y="6278199"/>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(c)1000</a:t>
            </a:r>
            <a:r>
              <a:rPr lang="zh-CN" altLang="en-US" sz="1100" dirty="0">
                <a:cs typeface="Arial" panose="020B0604020202020204" pitchFamily="34" charset="0"/>
              </a:rPr>
              <a:t>℃</a:t>
            </a:r>
          </a:p>
        </p:txBody>
      </p:sp>
      <p:cxnSp>
        <p:nvCxnSpPr>
          <p:cNvPr id="52" name="直接连接符 51">
            <a:extLst>
              <a:ext uri="{FF2B5EF4-FFF2-40B4-BE49-F238E27FC236}">
                <a16:creationId xmlns:a16="http://schemas.microsoft.com/office/drawing/2014/main" id="{FCA97C94-F4BE-4E73-B94B-4F148E25502A}"/>
              </a:ext>
            </a:extLst>
          </p:cNvPr>
          <p:cNvCxnSpPr>
            <a:cxnSpLocks/>
          </p:cNvCxnSpPr>
          <p:nvPr/>
        </p:nvCxnSpPr>
        <p:spPr>
          <a:xfrm>
            <a:off x="2095413" y="1843290"/>
            <a:ext cx="83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9E08017-0FCE-498C-83FC-6B3A39B523C3}"/>
              </a:ext>
            </a:extLst>
          </p:cNvPr>
          <p:cNvCxnSpPr>
            <a:cxnSpLocks/>
          </p:cNvCxnSpPr>
          <p:nvPr/>
        </p:nvCxnSpPr>
        <p:spPr>
          <a:xfrm>
            <a:off x="4823539" y="2043315"/>
            <a:ext cx="83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A62E6E1-BA04-4537-8ECD-1B857E068027}"/>
              </a:ext>
            </a:extLst>
          </p:cNvPr>
          <p:cNvCxnSpPr>
            <a:cxnSpLocks/>
          </p:cNvCxnSpPr>
          <p:nvPr/>
        </p:nvCxnSpPr>
        <p:spPr>
          <a:xfrm>
            <a:off x="7600520" y="1319415"/>
            <a:ext cx="83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814F2B0-0E18-43DF-92AE-B2F658E5A341}"/>
              </a:ext>
            </a:extLst>
          </p:cNvPr>
          <p:cNvCxnSpPr>
            <a:cxnSpLocks/>
          </p:cNvCxnSpPr>
          <p:nvPr/>
        </p:nvCxnSpPr>
        <p:spPr>
          <a:xfrm>
            <a:off x="1777837" y="4389480"/>
            <a:ext cx="83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9E5F3CDF-FA1C-4637-A50A-AE2D7F1564DE}"/>
              </a:ext>
            </a:extLst>
          </p:cNvPr>
          <p:cNvCxnSpPr>
            <a:cxnSpLocks/>
          </p:cNvCxnSpPr>
          <p:nvPr/>
        </p:nvCxnSpPr>
        <p:spPr>
          <a:xfrm>
            <a:off x="4687154" y="4237080"/>
            <a:ext cx="83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ED829715-874D-472F-A4EE-FBEC5C35BE73}"/>
              </a:ext>
            </a:extLst>
          </p:cNvPr>
          <p:cNvCxnSpPr>
            <a:cxnSpLocks/>
          </p:cNvCxnSpPr>
          <p:nvPr/>
        </p:nvCxnSpPr>
        <p:spPr>
          <a:xfrm>
            <a:off x="7543370" y="4237080"/>
            <a:ext cx="83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 name="等腰三角形 28">
            <a:extLst>
              <a:ext uri="{FF2B5EF4-FFF2-40B4-BE49-F238E27FC236}">
                <a16:creationId xmlns:a16="http://schemas.microsoft.com/office/drawing/2014/main" id="{25F079D1-D1C8-4687-BD31-675F3276172E}"/>
              </a:ext>
            </a:extLst>
          </p:cNvPr>
          <p:cNvSpPr/>
          <p:nvPr/>
        </p:nvSpPr>
        <p:spPr>
          <a:xfrm>
            <a:off x="6038046"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5F8D7990-BE95-417E-AD97-0C78445954BF}"/>
              </a:ext>
            </a:extLst>
          </p:cNvPr>
          <p:cNvGrpSpPr/>
          <p:nvPr/>
        </p:nvGrpSpPr>
        <p:grpSpPr>
          <a:xfrm>
            <a:off x="2981183" y="89063"/>
            <a:ext cx="6229634" cy="372634"/>
            <a:chOff x="-581232" y="6333596"/>
            <a:chExt cx="6229634" cy="372634"/>
          </a:xfrm>
        </p:grpSpPr>
        <p:sp>
          <p:nvSpPr>
            <p:cNvPr id="31" name="矩形 30">
              <a:extLst>
                <a:ext uri="{FF2B5EF4-FFF2-40B4-BE49-F238E27FC236}">
                  <a16:creationId xmlns:a16="http://schemas.microsoft.com/office/drawing/2014/main" id="{EA7F2F5C-9CC8-4430-85AF-B4E2CEBD72D4}"/>
                </a:ext>
              </a:extLst>
            </p:cNvPr>
            <p:cNvSpPr/>
            <p:nvPr/>
          </p:nvSpPr>
          <p:spPr>
            <a:xfrm>
              <a:off x="-581232" y="6382254"/>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氧化温度研究</a:t>
              </a:r>
            </a:p>
          </p:txBody>
        </p:sp>
        <p:sp>
          <p:nvSpPr>
            <p:cNvPr id="32" name="矩形 31">
              <a:extLst>
                <a:ext uri="{FF2B5EF4-FFF2-40B4-BE49-F238E27FC236}">
                  <a16:creationId xmlns:a16="http://schemas.microsoft.com/office/drawing/2014/main" id="{E7FA5821-9DF8-4F54-AEB3-43788F6AD39E}"/>
                </a:ext>
              </a:extLst>
            </p:cNvPr>
            <p:cNvSpPr/>
            <p:nvPr/>
          </p:nvSpPr>
          <p:spPr>
            <a:xfrm>
              <a:off x="1724368" y="6333596"/>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氧化时间研究</a:t>
              </a:r>
            </a:p>
          </p:txBody>
        </p:sp>
        <p:sp>
          <p:nvSpPr>
            <p:cNvPr id="33" name="矩形 32">
              <a:extLst>
                <a:ext uri="{FF2B5EF4-FFF2-40B4-BE49-F238E27FC236}">
                  <a16:creationId xmlns:a16="http://schemas.microsoft.com/office/drawing/2014/main" id="{86DCEC8C-2B95-48D2-8282-97EB75C123B3}"/>
                </a:ext>
              </a:extLst>
            </p:cNvPr>
            <p:cNvSpPr/>
            <p:nvPr/>
          </p:nvSpPr>
          <p:spPr>
            <a:xfrm>
              <a:off x="4029969" y="6367676"/>
              <a:ext cx="1618433" cy="338554"/>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氧化机理研究</a:t>
              </a:r>
            </a:p>
          </p:txBody>
        </p:sp>
      </p:grpSp>
    </p:spTree>
    <p:extLst>
      <p:ext uri="{BB962C8B-B14F-4D97-AF65-F5344CB8AC3E}">
        <p14:creationId xmlns:p14="http://schemas.microsoft.com/office/powerpoint/2010/main" val="1347395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56" name="等腰三角形 55"/>
          <p:cNvSpPr/>
          <p:nvPr/>
        </p:nvSpPr>
        <p:spPr>
          <a:xfrm>
            <a:off x="8391092"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5DBF072D-40D1-4DB5-8C23-E730F165714D}"/>
              </a:ext>
            </a:extLst>
          </p:cNvPr>
          <p:cNvSpPr/>
          <p:nvPr/>
        </p:nvSpPr>
        <p:spPr>
          <a:xfrm>
            <a:off x="258465" y="613919"/>
            <a:ext cx="4618335"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不同氧化温度下</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Ti</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和</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TC4</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氧化层物相组成</a:t>
            </a:r>
          </a:p>
        </p:txBody>
      </p:sp>
      <p:sp>
        <p:nvSpPr>
          <p:cNvPr id="46" name="矩形 45">
            <a:extLst>
              <a:ext uri="{FF2B5EF4-FFF2-40B4-BE49-F238E27FC236}">
                <a16:creationId xmlns:a16="http://schemas.microsoft.com/office/drawing/2014/main" id="{C93B2065-1E91-484F-9178-ECF55A8BBD8F}"/>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10</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pic>
        <p:nvPicPr>
          <p:cNvPr id="29" name="图片 28">
            <a:extLst>
              <a:ext uri="{FF2B5EF4-FFF2-40B4-BE49-F238E27FC236}">
                <a16:creationId xmlns:a16="http://schemas.microsoft.com/office/drawing/2014/main" id="{4A2ECFDE-85A5-4DD3-8EC6-C8BD925DB56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8465" y="1243326"/>
            <a:ext cx="2663825" cy="2292350"/>
          </a:xfrm>
          <a:prstGeom prst="rect">
            <a:avLst/>
          </a:prstGeom>
        </p:spPr>
      </p:pic>
      <p:pic>
        <p:nvPicPr>
          <p:cNvPr id="30" name="图片 29">
            <a:extLst>
              <a:ext uri="{FF2B5EF4-FFF2-40B4-BE49-F238E27FC236}">
                <a16:creationId xmlns:a16="http://schemas.microsoft.com/office/drawing/2014/main" id="{7D69CBF0-245D-428F-913E-8A496EFFA3DA}"/>
              </a:ext>
            </a:extLst>
          </p:cNvPr>
          <p:cNvPicPr/>
          <p:nvPr/>
        </p:nvPicPr>
        <p:blipFill>
          <a:blip r:embed="rId4">
            <a:extLst>
              <a:ext uri="{28A0092B-C50C-407E-A947-70E740481C1C}">
                <a14:useLocalDpi xmlns:a14="http://schemas.microsoft.com/office/drawing/2010/main" val="0"/>
              </a:ext>
            </a:extLst>
          </a:blip>
          <a:srcRect/>
          <a:stretch>
            <a:fillRect/>
          </a:stretch>
        </p:blipFill>
        <p:spPr>
          <a:xfrm>
            <a:off x="3079432" y="1243326"/>
            <a:ext cx="2664460" cy="2292350"/>
          </a:xfrm>
          <a:prstGeom prst="rect">
            <a:avLst/>
          </a:prstGeom>
          <a:noFill/>
        </p:spPr>
      </p:pic>
      <p:pic>
        <p:nvPicPr>
          <p:cNvPr id="31" name="图片 30">
            <a:extLst>
              <a:ext uri="{FF2B5EF4-FFF2-40B4-BE49-F238E27FC236}">
                <a16:creationId xmlns:a16="http://schemas.microsoft.com/office/drawing/2014/main" id="{F57AAE05-0F74-4661-86F3-F80807845837}"/>
              </a:ext>
            </a:extLst>
          </p:cNvPr>
          <p:cNvPicPr/>
          <p:nvPr/>
        </p:nvPicPr>
        <p:blipFill>
          <a:blip r:embed="rId5">
            <a:extLst>
              <a:ext uri="{28A0092B-C50C-407E-A947-70E740481C1C}">
                <a14:useLocalDpi xmlns:a14="http://schemas.microsoft.com/office/drawing/2010/main" val="0"/>
              </a:ext>
            </a:extLst>
          </a:blip>
          <a:srcRect/>
          <a:stretch>
            <a:fillRect/>
          </a:stretch>
        </p:blipFill>
        <p:spPr>
          <a:xfrm>
            <a:off x="6448110" y="1243326"/>
            <a:ext cx="2664460" cy="2292350"/>
          </a:xfrm>
          <a:prstGeom prst="rect">
            <a:avLst/>
          </a:prstGeom>
          <a:noFill/>
        </p:spPr>
      </p:pic>
      <p:pic>
        <p:nvPicPr>
          <p:cNvPr id="32" name="图片 31">
            <a:extLst>
              <a:ext uri="{FF2B5EF4-FFF2-40B4-BE49-F238E27FC236}">
                <a16:creationId xmlns:a16="http://schemas.microsoft.com/office/drawing/2014/main" id="{015D7E00-BAB3-4713-BA6E-3601105F3B2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260594" y="1233268"/>
            <a:ext cx="2739006" cy="2293200"/>
          </a:xfrm>
          <a:prstGeom prst="rect">
            <a:avLst/>
          </a:prstGeom>
        </p:spPr>
      </p:pic>
      <p:cxnSp>
        <p:nvCxnSpPr>
          <p:cNvPr id="33" name="直接连接符 32">
            <a:extLst>
              <a:ext uri="{FF2B5EF4-FFF2-40B4-BE49-F238E27FC236}">
                <a16:creationId xmlns:a16="http://schemas.microsoft.com/office/drawing/2014/main" id="{80BF4F3A-9B49-42F8-92FB-3F794B78015C}"/>
              </a:ext>
            </a:extLst>
          </p:cNvPr>
          <p:cNvCxnSpPr>
            <a:cxnSpLocks/>
          </p:cNvCxnSpPr>
          <p:nvPr/>
        </p:nvCxnSpPr>
        <p:spPr>
          <a:xfrm flipV="1">
            <a:off x="6063106" y="1052294"/>
            <a:ext cx="0" cy="492178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5DC1DF2-61B6-48AC-AB1B-B0BA6E3009F7}"/>
              </a:ext>
            </a:extLst>
          </p:cNvPr>
          <p:cNvSpPr/>
          <p:nvPr/>
        </p:nvSpPr>
        <p:spPr>
          <a:xfrm>
            <a:off x="6382321" y="613919"/>
            <a:ext cx="4618335"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不同氧化时间下</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Ti</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和</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TC4</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氧化层物相组成</a:t>
            </a:r>
          </a:p>
        </p:txBody>
      </p:sp>
      <p:sp>
        <p:nvSpPr>
          <p:cNvPr id="35" name="文本框 34">
            <a:extLst>
              <a:ext uri="{FF2B5EF4-FFF2-40B4-BE49-F238E27FC236}">
                <a16:creationId xmlns:a16="http://schemas.microsoft.com/office/drawing/2014/main" id="{7A652DB7-83F9-4268-9E31-C27CC31C4EAA}"/>
              </a:ext>
            </a:extLst>
          </p:cNvPr>
          <p:cNvSpPr txBox="1"/>
          <p:nvPr/>
        </p:nvSpPr>
        <p:spPr>
          <a:xfrm>
            <a:off x="1082977" y="3803468"/>
            <a:ext cx="3793823"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3-8</a:t>
            </a:r>
            <a:r>
              <a:rPr lang="zh-CN" altLang="en-US" dirty="0"/>
              <a:t> 不同温度氧化</a:t>
            </a:r>
            <a:r>
              <a:rPr lang="en-US" altLang="zh-CN" dirty="0"/>
              <a:t>4h</a:t>
            </a:r>
            <a:r>
              <a:rPr lang="zh-CN" altLang="en-US" dirty="0"/>
              <a:t>时</a:t>
            </a:r>
            <a:r>
              <a:rPr lang="en-US" altLang="zh-CN" dirty="0"/>
              <a:t>Ti</a:t>
            </a:r>
            <a:r>
              <a:rPr lang="zh-CN" altLang="en-US" dirty="0"/>
              <a:t>和</a:t>
            </a:r>
            <a:r>
              <a:rPr lang="en-US" altLang="zh-CN" dirty="0"/>
              <a:t>TC4</a:t>
            </a:r>
            <a:r>
              <a:rPr lang="zh-CN" altLang="en-US" dirty="0"/>
              <a:t>氧化层</a:t>
            </a:r>
            <a:r>
              <a:rPr lang="en-US" altLang="zh-CN" dirty="0"/>
              <a:t>XRD</a:t>
            </a:r>
            <a:r>
              <a:rPr lang="zh-CN" altLang="en-US" dirty="0"/>
              <a:t>结果</a:t>
            </a:r>
            <a:endParaRPr lang="en-US" altLang="zh-CN" dirty="0"/>
          </a:p>
        </p:txBody>
      </p:sp>
      <p:sp>
        <p:nvSpPr>
          <p:cNvPr id="36" name="文本框 35">
            <a:extLst>
              <a:ext uri="{FF2B5EF4-FFF2-40B4-BE49-F238E27FC236}">
                <a16:creationId xmlns:a16="http://schemas.microsoft.com/office/drawing/2014/main" id="{EDB9F9F5-9673-42B6-ACF4-6B7FA267637C}"/>
              </a:ext>
            </a:extLst>
          </p:cNvPr>
          <p:cNvSpPr txBox="1"/>
          <p:nvPr/>
        </p:nvSpPr>
        <p:spPr>
          <a:xfrm>
            <a:off x="919750" y="3526469"/>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Ti</a:t>
            </a:r>
            <a:endParaRPr lang="zh-CN" altLang="en-US" sz="1100" dirty="0"/>
          </a:p>
        </p:txBody>
      </p:sp>
      <p:sp>
        <p:nvSpPr>
          <p:cNvPr id="40" name="文本框 39">
            <a:extLst>
              <a:ext uri="{FF2B5EF4-FFF2-40B4-BE49-F238E27FC236}">
                <a16:creationId xmlns:a16="http://schemas.microsoft.com/office/drawing/2014/main" id="{4A18BC47-637E-41C6-BFE6-CFCA9B815697}"/>
              </a:ext>
            </a:extLst>
          </p:cNvPr>
          <p:cNvSpPr txBox="1"/>
          <p:nvPr/>
        </p:nvSpPr>
        <p:spPr>
          <a:xfrm>
            <a:off x="3741035" y="3526468"/>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 TC4</a:t>
            </a:r>
            <a:endParaRPr lang="zh-CN" altLang="en-US" sz="1100" dirty="0"/>
          </a:p>
        </p:txBody>
      </p:sp>
      <p:sp>
        <p:nvSpPr>
          <p:cNvPr id="47" name="文本框 46">
            <a:extLst>
              <a:ext uri="{FF2B5EF4-FFF2-40B4-BE49-F238E27FC236}">
                <a16:creationId xmlns:a16="http://schemas.microsoft.com/office/drawing/2014/main" id="{958BA226-7778-4CB0-9FBC-304F132AA91C}"/>
              </a:ext>
            </a:extLst>
          </p:cNvPr>
          <p:cNvSpPr txBox="1"/>
          <p:nvPr/>
        </p:nvSpPr>
        <p:spPr>
          <a:xfrm>
            <a:off x="7478427" y="3803468"/>
            <a:ext cx="3793823"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3-9</a:t>
            </a:r>
            <a:r>
              <a:rPr lang="zh-CN" altLang="en-US" dirty="0"/>
              <a:t> </a:t>
            </a:r>
            <a:r>
              <a:rPr lang="en-US" altLang="zh-CN" dirty="0"/>
              <a:t>900°C</a:t>
            </a:r>
            <a:r>
              <a:rPr lang="zh-CN" altLang="en-US" dirty="0"/>
              <a:t>氧化不同时间时</a:t>
            </a:r>
            <a:r>
              <a:rPr lang="en-US" altLang="zh-CN" dirty="0"/>
              <a:t>Ti</a:t>
            </a:r>
            <a:r>
              <a:rPr lang="zh-CN" altLang="en-US" dirty="0"/>
              <a:t>和</a:t>
            </a:r>
            <a:r>
              <a:rPr lang="en-US" altLang="zh-CN" dirty="0"/>
              <a:t>TC4</a:t>
            </a:r>
            <a:r>
              <a:rPr lang="zh-CN" altLang="en-US" dirty="0"/>
              <a:t>氧化层</a:t>
            </a:r>
            <a:r>
              <a:rPr lang="en-US" altLang="zh-CN" dirty="0"/>
              <a:t>XRD</a:t>
            </a:r>
            <a:r>
              <a:rPr lang="zh-CN" altLang="en-US" dirty="0"/>
              <a:t>结果</a:t>
            </a:r>
            <a:endParaRPr lang="en-US" altLang="zh-CN" dirty="0"/>
          </a:p>
        </p:txBody>
      </p:sp>
      <p:sp>
        <p:nvSpPr>
          <p:cNvPr id="48" name="文本框 47">
            <a:extLst>
              <a:ext uri="{FF2B5EF4-FFF2-40B4-BE49-F238E27FC236}">
                <a16:creationId xmlns:a16="http://schemas.microsoft.com/office/drawing/2014/main" id="{D8D98ED5-7EEF-4B64-911A-42F524AD36F2}"/>
              </a:ext>
            </a:extLst>
          </p:cNvPr>
          <p:cNvSpPr txBox="1"/>
          <p:nvPr/>
        </p:nvSpPr>
        <p:spPr>
          <a:xfrm>
            <a:off x="7109954" y="3526469"/>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Ti</a:t>
            </a:r>
            <a:endParaRPr lang="zh-CN" altLang="en-US" sz="1100" dirty="0"/>
          </a:p>
        </p:txBody>
      </p:sp>
      <p:sp>
        <p:nvSpPr>
          <p:cNvPr id="49" name="文本框 48">
            <a:extLst>
              <a:ext uri="{FF2B5EF4-FFF2-40B4-BE49-F238E27FC236}">
                <a16:creationId xmlns:a16="http://schemas.microsoft.com/office/drawing/2014/main" id="{8D52F512-DC0A-4A7A-B5C4-8BA290319A8C}"/>
              </a:ext>
            </a:extLst>
          </p:cNvPr>
          <p:cNvSpPr txBox="1"/>
          <p:nvPr/>
        </p:nvSpPr>
        <p:spPr>
          <a:xfrm>
            <a:off x="9959470" y="3526469"/>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 TC4</a:t>
            </a:r>
            <a:endParaRPr lang="zh-CN" altLang="en-US" sz="1100" dirty="0"/>
          </a:p>
        </p:txBody>
      </p:sp>
      <p:sp>
        <p:nvSpPr>
          <p:cNvPr id="2" name="矩形 1">
            <a:extLst>
              <a:ext uri="{FF2B5EF4-FFF2-40B4-BE49-F238E27FC236}">
                <a16:creationId xmlns:a16="http://schemas.microsoft.com/office/drawing/2014/main" id="{B6C87899-775A-4FEF-8AD1-985C0C86675D}"/>
              </a:ext>
            </a:extLst>
          </p:cNvPr>
          <p:cNvSpPr/>
          <p:nvPr/>
        </p:nvSpPr>
        <p:spPr>
          <a:xfrm>
            <a:off x="190499" y="4348259"/>
            <a:ext cx="5677627" cy="1338828"/>
          </a:xfrm>
          <a:prstGeom prst="rect">
            <a:avLst/>
          </a:prstGeom>
        </p:spPr>
        <p:txBody>
          <a:bodyPr wrap="square">
            <a:spAutoFit/>
          </a:bodyPr>
          <a:lstStyle/>
          <a:p>
            <a:pPr indent="304800" algn="just">
              <a:lnSpc>
                <a:spcPct val="130000"/>
              </a:lnSpc>
              <a:spcAft>
                <a:spcPts val="600"/>
              </a:spcAft>
            </a:pPr>
            <a:r>
              <a:rPr lang="en-US" altLang="zh-CN" sz="1400" kern="100" dirty="0">
                <a:latin typeface="Arial" panose="020B0604020202020204" pitchFamily="34" charset="0"/>
                <a:ea typeface="微软雅黑" panose="020B0503020204020204" pitchFamily="34" charset="-122"/>
              </a:rPr>
              <a:t>800°C</a:t>
            </a:r>
            <a:r>
              <a:rPr lang="zh-CN" altLang="zh-CN" sz="1400" kern="100" dirty="0">
                <a:latin typeface="Arial" panose="020B0604020202020204" pitchFamily="34" charset="0"/>
                <a:ea typeface="微软雅黑" panose="020B0503020204020204" pitchFamily="34" charset="-122"/>
              </a:rPr>
              <a:t>氧化时，</a:t>
            </a:r>
            <a:r>
              <a:rPr lang="en-US" altLang="zh-CN" sz="1400" kern="100" dirty="0">
                <a:latin typeface="Arial" panose="020B0604020202020204" pitchFamily="34" charset="0"/>
                <a:ea typeface="微软雅黑" panose="020B0503020204020204" pitchFamily="34" charset="-122"/>
              </a:rPr>
              <a:t>Ti</a:t>
            </a:r>
            <a:r>
              <a:rPr lang="zh-CN" altLang="en-US" sz="1400" kern="100" dirty="0">
                <a:latin typeface="Arial" panose="020B0604020202020204" pitchFamily="34" charset="0"/>
                <a:ea typeface="微软雅黑" panose="020B0503020204020204" pitchFamily="34" charset="-122"/>
              </a:rPr>
              <a:t>和</a:t>
            </a:r>
            <a:r>
              <a:rPr lang="en-US" altLang="zh-CN" sz="1400" kern="100" dirty="0">
                <a:latin typeface="Arial" panose="020B0604020202020204" pitchFamily="34" charset="0"/>
                <a:ea typeface="微软雅黑" panose="020B0503020204020204" pitchFamily="34" charset="-122"/>
              </a:rPr>
              <a:t>TC4</a:t>
            </a:r>
            <a:r>
              <a:rPr lang="zh-CN" altLang="zh-CN" sz="1400" kern="100" dirty="0">
                <a:solidFill>
                  <a:srgbClr val="C00000"/>
                </a:solidFill>
                <a:latin typeface="Arial" panose="020B0604020202020204" pitchFamily="34" charset="0"/>
                <a:ea typeface="微软雅黑" panose="020B0503020204020204" pitchFamily="34" charset="-122"/>
              </a:rPr>
              <a:t>未被充分氧化</a:t>
            </a:r>
            <a:r>
              <a:rPr lang="zh-CN" altLang="zh-CN" sz="1400" kern="100" dirty="0">
                <a:latin typeface="Arial" panose="020B0604020202020204" pitchFamily="34" charset="0"/>
                <a:ea typeface="微软雅黑" panose="020B0503020204020204" pitchFamily="34" charset="-122"/>
              </a:rPr>
              <a:t>，表面仍检测到</a:t>
            </a:r>
            <a:r>
              <a:rPr lang="zh-CN" altLang="en-US" sz="1400" kern="100" dirty="0">
                <a:latin typeface="Arial" panose="020B0604020202020204" pitchFamily="34" charset="0"/>
                <a:ea typeface="微软雅黑" panose="020B0503020204020204" pitchFamily="34" charset="-122"/>
              </a:rPr>
              <a:t>少量</a:t>
            </a:r>
            <a:r>
              <a:rPr lang="en-US" altLang="zh-CN" sz="1400" kern="100" dirty="0">
                <a:latin typeface="Arial" panose="020B0604020202020204" pitchFamily="34" charset="0"/>
                <a:ea typeface="微软雅黑" panose="020B0503020204020204" pitchFamily="34" charset="-122"/>
              </a:rPr>
              <a:t>Ti</a:t>
            </a:r>
            <a:r>
              <a:rPr lang="zh-CN" altLang="zh-CN" sz="1400" kern="100" dirty="0">
                <a:latin typeface="Arial" panose="020B0604020202020204" pitchFamily="34" charset="0"/>
                <a:ea typeface="微软雅黑" panose="020B0503020204020204" pitchFamily="34" charset="-122"/>
              </a:rPr>
              <a:t>元素，主要氧化产物为</a:t>
            </a:r>
            <a:r>
              <a:rPr lang="en-US" altLang="zh-CN" sz="1400" kern="100" dirty="0">
                <a:latin typeface="Arial" panose="020B0604020202020204" pitchFamily="34" charset="0"/>
                <a:ea typeface="微软雅黑" panose="020B0503020204020204" pitchFamily="34" charset="-122"/>
              </a:rPr>
              <a:t>Ti</a:t>
            </a:r>
            <a:r>
              <a:rPr lang="en-US" altLang="zh-CN" sz="1400" kern="100" baseline="-25000" dirty="0">
                <a:latin typeface="Arial" panose="020B0604020202020204" pitchFamily="34" charset="0"/>
                <a:ea typeface="微软雅黑" panose="020B0503020204020204" pitchFamily="34" charset="-122"/>
              </a:rPr>
              <a:t>6</a:t>
            </a:r>
            <a:r>
              <a:rPr lang="en-US" altLang="zh-CN" sz="1400" kern="100" dirty="0">
                <a:latin typeface="Arial" panose="020B0604020202020204" pitchFamily="34" charset="0"/>
                <a:ea typeface="微软雅黑" panose="020B0503020204020204" pitchFamily="34" charset="-122"/>
              </a:rPr>
              <a:t>O</a:t>
            </a:r>
            <a:r>
              <a:rPr lang="zh-CN" altLang="en-US" sz="1400" kern="100" dirty="0">
                <a:latin typeface="Arial" panose="020B0604020202020204" pitchFamily="34" charset="0"/>
                <a:ea typeface="微软雅黑" panose="020B0503020204020204" pitchFamily="34" charset="-122"/>
              </a:rPr>
              <a:t>；</a:t>
            </a:r>
            <a:endParaRPr lang="en-US" altLang="zh-CN" sz="1400" kern="100" dirty="0">
              <a:latin typeface="Arial" panose="020B0604020202020204" pitchFamily="34" charset="0"/>
              <a:ea typeface="微软雅黑" panose="020B0503020204020204" pitchFamily="34" charset="-122"/>
            </a:endParaRPr>
          </a:p>
          <a:p>
            <a:pPr indent="304800" algn="just">
              <a:lnSpc>
                <a:spcPct val="130000"/>
              </a:lnSpc>
              <a:spcAft>
                <a:spcPts val="600"/>
              </a:spcAft>
            </a:pPr>
            <a:r>
              <a:rPr lang="en-US" altLang="zh-CN" sz="1400" kern="100" dirty="0">
                <a:latin typeface="Arial" panose="020B0604020202020204" pitchFamily="34" charset="0"/>
                <a:ea typeface="微软雅黑" panose="020B0503020204020204" pitchFamily="34" charset="-122"/>
              </a:rPr>
              <a:t>900°C</a:t>
            </a:r>
            <a:r>
              <a:rPr lang="zh-CN" altLang="zh-CN" sz="1400" kern="100" dirty="0">
                <a:latin typeface="Arial" panose="020B0604020202020204" pitchFamily="34" charset="0"/>
                <a:ea typeface="微软雅黑" panose="020B0503020204020204" pitchFamily="34" charset="-122"/>
              </a:rPr>
              <a:t>氧化</a:t>
            </a:r>
            <a:r>
              <a:rPr lang="zh-CN" altLang="en-US" sz="1400" kern="100" dirty="0">
                <a:latin typeface="Arial" panose="020B0604020202020204" pitchFamily="34" charset="0"/>
                <a:ea typeface="微软雅黑" panose="020B0503020204020204" pitchFamily="34" charset="-122"/>
              </a:rPr>
              <a:t>时，</a:t>
            </a:r>
            <a:r>
              <a:rPr lang="zh-CN" altLang="zh-CN" sz="1400" kern="100" dirty="0">
                <a:latin typeface="Arial" panose="020B0604020202020204" pitchFamily="34" charset="0"/>
                <a:ea typeface="微软雅黑" panose="020B0503020204020204" pitchFamily="34" charset="-122"/>
              </a:rPr>
              <a:t>主要氧化产物为</a:t>
            </a:r>
            <a:r>
              <a:rPr lang="en-US" altLang="zh-CN" sz="1400" kern="100" dirty="0">
                <a:latin typeface="Arial" panose="020B0604020202020204" pitchFamily="34" charset="0"/>
                <a:ea typeface="微软雅黑" panose="020B0503020204020204" pitchFamily="34" charset="-122"/>
              </a:rPr>
              <a:t>Ti</a:t>
            </a:r>
            <a:r>
              <a:rPr lang="en-US" altLang="zh-CN" sz="1400" kern="100" baseline="-25000" dirty="0">
                <a:latin typeface="Arial" panose="020B0604020202020204" pitchFamily="34" charset="0"/>
                <a:ea typeface="微软雅黑" panose="020B0503020204020204" pitchFamily="34" charset="-122"/>
              </a:rPr>
              <a:t>6</a:t>
            </a:r>
            <a:r>
              <a:rPr lang="en-US" altLang="zh-CN" sz="1400" kern="100" dirty="0">
                <a:latin typeface="Arial" panose="020B0604020202020204" pitchFamily="34" charset="0"/>
                <a:ea typeface="微软雅黑" panose="020B0503020204020204" pitchFamily="34" charset="-122"/>
              </a:rPr>
              <a:t>O</a:t>
            </a:r>
            <a:r>
              <a:rPr lang="zh-CN" altLang="zh-CN" sz="1400" kern="100" dirty="0">
                <a:latin typeface="Arial" panose="020B0604020202020204" pitchFamily="34" charset="0"/>
                <a:ea typeface="微软雅黑" panose="020B0503020204020204" pitchFamily="34" charset="-122"/>
              </a:rPr>
              <a:t>、</a:t>
            </a:r>
            <a:r>
              <a:rPr lang="en-US" altLang="zh-CN" sz="1400" kern="100" dirty="0">
                <a:latin typeface="Arial" panose="020B0604020202020204" pitchFamily="34" charset="0"/>
                <a:ea typeface="微软雅黑" panose="020B0503020204020204" pitchFamily="34" charset="-122"/>
              </a:rPr>
              <a:t>Ti</a:t>
            </a:r>
            <a:r>
              <a:rPr lang="en-US" altLang="zh-CN" sz="1400" kern="100" baseline="-25000" dirty="0">
                <a:latin typeface="Arial" panose="020B0604020202020204" pitchFamily="34" charset="0"/>
                <a:ea typeface="微软雅黑" panose="020B0503020204020204" pitchFamily="34" charset="-122"/>
              </a:rPr>
              <a:t>3</a:t>
            </a:r>
            <a:r>
              <a:rPr lang="en-US" altLang="zh-CN" sz="1400" kern="100" dirty="0">
                <a:latin typeface="Arial" panose="020B0604020202020204" pitchFamily="34" charset="0"/>
                <a:ea typeface="微软雅黑" panose="020B0503020204020204" pitchFamily="34" charset="-122"/>
              </a:rPr>
              <a:t>O</a:t>
            </a:r>
            <a:r>
              <a:rPr lang="zh-CN" altLang="zh-CN" sz="1400" kern="100" dirty="0">
                <a:latin typeface="Arial" panose="020B0604020202020204" pitchFamily="34" charset="0"/>
                <a:ea typeface="微软雅黑" panose="020B0503020204020204" pitchFamily="34" charset="-122"/>
              </a:rPr>
              <a:t>和</a:t>
            </a:r>
            <a:r>
              <a:rPr lang="en-US" altLang="zh-CN" sz="1400" kern="100" dirty="0" err="1">
                <a:latin typeface="Arial" panose="020B0604020202020204" pitchFamily="34" charset="0"/>
                <a:ea typeface="微软雅黑" panose="020B0503020204020204" pitchFamily="34" charset="-122"/>
              </a:rPr>
              <a:t>TiO</a:t>
            </a:r>
            <a:r>
              <a:rPr lang="zh-CN" altLang="zh-CN" sz="1400" kern="100" dirty="0">
                <a:latin typeface="Arial" panose="020B0604020202020204" pitchFamily="34" charset="0"/>
                <a:ea typeface="微软雅黑" panose="020B0503020204020204" pitchFamily="34" charset="-122"/>
              </a:rPr>
              <a:t>等</a:t>
            </a:r>
            <a:r>
              <a:rPr lang="zh-CN" altLang="zh-CN" sz="1400" kern="100" dirty="0">
                <a:solidFill>
                  <a:srgbClr val="C00000"/>
                </a:solidFill>
                <a:latin typeface="Arial" panose="020B0604020202020204" pitchFamily="34" charset="0"/>
                <a:ea typeface="微软雅黑" panose="020B0503020204020204" pitchFamily="34" charset="-122"/>
              </a:rPr>
              <a:t>低价氧化物</a:t>
            </a:r>
            <a:r>
              <a:rPr lang="zh-CN" altLang="en-US" sz="1400" kern="100" dirty="0">
                <a:latin typeface="Arial" panose="020B0604020202020204" pitchFamily="34" charset="0"/>
                <a:ea typeface="微软雅黑" panose="020B0503020204020204" pitchFamily="34" charset="-122"/>
              </a:rPr>
              <a:t>；</a:t>
            </a:r>
            <a:endParaRPr lang="en-US" altLang="zh-CN" sz="1400" kern="100" dirty="0">
              <a:latin typeface="Arial" panose="020B0604020202020204" pitchFamily="34" charset="0"/>
              <a:ea typeface="微软雅黑" panose="020B0503020204020204" pitchFamily="34" charset="-122"/>
            </a:endParaRPr>
          </a:p>
          <a:p>
            <a:pPr indent="304800" algn="just">
              <a:lnSpc>
                <a:spcPct val="130000"/>
              </a:lnSpc>
              <a:spcAft>
                <a:spcPts val="600"/>
              </a:spcAft>
            </a:pPr>
            <a:r>
              <a:rPr lang="en-US" altLang="zh-CN" sz="1400" kern="100" dirty="0">
                <a:latin typeface="Arial" panose="020B0604020202020204" pitchFamily="34" charset="0"/>
                <a:ea typeface="微软雅黑" panose="020B0503020204020204" pitchFamily="34" charset="-122"/>
              </a:rPr>
              <a:t>1000°C</a:t>
            </a:r>
            <a:r>
              <a:rPr lang="zh-CN" altLang="en-US" sz="1400" kern="100" dirty="0">
                <a:latin typeface="Arial" panose="020B0604020202020204" pitchFamily="34" charset="0"/>
                <a:ea typeface="微软雅黑" panose="020B0503020204020204" pitchFamily="34" charset="-122"/>
              </a:rPr>
              <a:t>氧化</a:t>
            </a:r>
            <a:r>
              <a:rPr lang="zh-CN" altLang="zh-CN" sz="1400" kern="100" dirty="0">
                <a:latin typeface="Arial" panose="020B0604020202020204" pitchFamily="34" charset="0"/>
                <a:ea typeface="微软雅黑" panose="020B0503020204020204" pitchFamily="34" charset="-122"/>
              </a:rPr>
              <a:t>时，</a:t>
            </a:r>
            <a:r>
              <a:rPr lang="en-US" altLang="zh-CN" sz="1400" kern="100" dirty="0">
                <a:latin typeface="Arial" panose="020B0604020202020204" pitchFamily="34" charset="0"/>
                <a:ea typeface="微软雅黑" panose="020B0503020204020204" pitchFamily="34" charset="-122"/>
              </a:rPr>
              <a:t>Ti</a:t>
            </a:r>
            <a:r>
              <a:rPr lang="en-US" altLang="zh-CN" sz="1400" kern="100" baseline="-25000" dirty="0">
                <a:latin typeface="Arial" panose="020B0604020202020204" pitchFamily="34" charset="0"/>
                <a:ea typeface="微软雅黑" panose="020B0503020204020204" pitchFamily="34" charset="-122"/>
              </a:rPr>
              <a:t>6</a:t>
            </a:r>
            <a:r>
              <a:rPr lang="en-US" altLang="zh-CN" sz="1400" kern="100" dirty="0">
                <a:latin typeface="Arial" panose="020B0604020202020204" pitchFamily="34" charset="0"/>
                <a:ea typeface="微软雅黑" panose="020B0503020204020204" pitchFamily="34" charset="-122"/>
              </a:rPr>
              <a:t>O</a:t>
            </a:r>
            <a:r>
              <a:rPr lang="zh-CN" altLang="zh-CN" sz="1400" kern="100" dirty="0">
                <a:latin typeface="Arial" panose="020B0604020202020204" pitchFamily="34" charset="0"/>
                <a:ea typeface="微软雅黑" panose="020B0503020204020204" pitchFamily="34" charset="-122"/>
              </a:rPr>
              <a:t>和</a:t>
            </a:r>
            <a:r>
              <a:rPr lang="en-US" altLang="zh-CN" sz="1400" kern="100" dirty="0" err="1">
                <a:latin typeface="Arial" panose="020B0604020202020204" pitchFamily="34" charset="0"/>
                <a:ea typeface="微软雅黑" panose="020B0503020204020204" pitchFamily="34" charset="-122"/>
              </a:rPr>
              <a:t>TiO</a:t>
            </a:r>
            <a:r>
              <a:rPr lang="zh-CN" altLang="zh-CN" sz="1400" kern="100" dirty="0">
                <a:latin typeface="Arial" panose="020B0604020202020204" pitchFamily="34" charset="0"/>
                <a:ea typeface="微软雅黑" panose="020B0503020204020204" pitchFamily="34" charset="-122"/>
              </a:rPr>
              <a:t>的含量明显降低，</a:t>
            </a:r>
            <a:r>
              <a:rPr lang="en-US" altLang="zh-CN" sz="1400" kern="100" dirty="0">
                <a:solidFill>
                  <a:srgbClr val="C00000"/>
                </a:solidFill>
                <a:latin typeface="Arial" panose="020B0604020202020204" pitchFamily="34" charset="0"/>
                <a:ea typeface="微软雅黑" panose="020B0503020204020204" pitchFamily="34" charset="-122"/>
              </a:rPr>
              <a:t>TiO</a:t>
            </a:r>
            <a:r>
              <a:rPr lang="en-US" altLang="zh-CN" sz="1400" kern="100" baseline="-25000" dirty="0">
                <a:solidFill>
                  <a:srgbClr val="C00000"/>
                </a:solidFill>
                <a:latin typeface="Arial" panose="020B0604020202020204" pitchFamily="34" charset="0"/>
                <a:ea typeface="微软雅黑" panose="020B0503020204020204" pitchFamily="34" charset="-122"/>
              </a:rPr>
              <a:t>2</a:t>
            </a:r>
            <a:r>
              <a:rPr lang="zh-CN" altLang="zh-CN" sz="1400" kern="100" dirty="0">
                <a:solidFill>
                  <a:srgbClr val="C00000"/>
                </a:solidFill>
                <a:latin typeface="Arial" panose="020B0604020202020204" pitchFamily="34" charset="0"/>
                <a:ea typeface="微软雅黑" panose="020B0503020204020204" pitchFamily="34" charset="-122"/>
              </a:rPr>
              <a:t>的含量明显升高</a:t>
            </a:r>
          </a:p>
        </p:txBody>
      </p:sp>
      <p:sp>
        <p:nvSpPr>
          <p:cNvPr id="3" name="矩形 2">
            <a:extLst>
              <a:ext uri="{FF2B5EF4-FFF2-40B4-BE49-F238E27FC236}">
                <a16:creationId xmlns:a16="http://schemas.microsoft.com/office/drawing/2014/main" id="{D22A054F-A005-4FC2-A3F6-5FC9ECCB3B46}"/>
              </a:ext>
            </a:extLst>
          </p:cNvPr>
          <p:cNvSpPr/>
          <p:nvPr/>
        </p:nvSpPr>
        <p:spPr>
          <a:xfrm>
            <a:off x="6224177" y="4348259"/>
            <a:ext cx="5776785" cy="1338828"/>
          </a:xfrm>
          <a:prstGeom prst="rect">
            <a:avLst/>
          </a:prstGeom>
        </p:spPr>
        <p:txBody>
          <a:bodyPr wrap="square">
            <a:spAutoFit/>
          </a:bodyPr>
          <a:lstStyle/>
          <a:p>
            <a:pPr indent="304800" algn="just">
              <a:lnSpc>
                <a:spcPct val="130000"/>
              </a:lnSpc>
              <a:spcAft>
                <a:spcPts val="600"/>
              </a:spcAft>
            </a:pPr>
            <a:r>
              <a:rPr lang="zh-CN" altLang="zh-CN" sz="1400" kern="100" dirty="0">
                <a:latin typeface="Arial" panose="020B0604020202020204" pitchFamily="34" charset="0"/>
                <a:ea typeface="微软雅黑" panose="020B0503020204020204" pitchFamily="34" charset="-122"/>
              </a:rPr>
              <a:t>氧化</a:t>
            </a:r>
            <a:r>
              <a:rPr lang="en-US" altLang="zh-CN" sz="1400" kern="100" dirty="0">
                <a:latin typeface="Arial" panose="020B0604020202020204" pitchFamily="34" charset="0"/>
                <a:ea typeface="微软雅黑" panose="020B0503020204020204" pitchFamily="34" charset="-122"/>
              </a:rPr>
              <a:t>2h</a:t>
            </a:r>
            <a:r>
              <a:rPr lang="zh-CN" altLang="zh-CN" sz="1400" kern="100" dirty="0">
                <a:latin typeface="Arial" panose="020B0604020202020204" pitchFamily="34" charset="0"/>
                <a:ea typeface="微软雅黑" panose="020B0503020204020204" pitchFamily="34" charset="-122"/>
              </a:rPr>
              <a:t>时，</a:t>
            </a:r>
            <a:r>
              <a:rPr lang="en-US" altLang="zh-CN" sz="1400" kern="100" dirty="0">
                <a:latin typeface="Arial" panose="020B0604020202020204" pitchFamily="34" charset="0"/>
                <a:ea typeface="微软雅黑" panose="020B0503020204020204" pitchFamily="34" charset="-122"/>
              </a:rPr>
              <a:t>Ti</a:t>
            </a:r>
            <a:r>
              <a:rPr lang="zh-CN" altLang="en-US" sz="1400" kern="100" dirty="0">
                <a:latin typeface="Arial" panose="020B0604020202020204" pitchFamily="34" charset="0"/>
                <a:ea typeface="微软雅黑" panose="020B0503020204020204" pitchFamily="34" charset="-122"/>
              </a:rPr>
              <a:t>和</a:t>
            </a:r>
            <a:r>
              <a:rPr lang="en-US" altLang="zh-CN" sz="1400" kern="100" dirty="0">
                <a:latin typeface="Arial" panose="020B0604020202020204" pitchFamily="34" charset="0"/>
                <a:ea typeface="微软雅黑" panose="020B0503020204020204" pitchFamily="34" charset="-122"/>
              </a:rPr>
              <a:t>TC4</a:t>
            </a:r>
            <a:r>
              <a:rPr lang="zh-CN" altLang="zh-CN" sz="1400" kern="100" dirty="0">
                <a:latin typeface="Arial" panose="020B0604020202020204" pitchFamily="34" charset="0"/>
                <a:ea typeface="微软雅黑" panose="020B0503020204020204" pitchFamily="34" charset="-122"/>
              </a:rPr>
              <a:t>表面</a:t>
            </a:r>
            <a:r>
              <a:rPr lang="zh-CN" altLang="zh-CN" sz="1400" kern="100" dirty="0">
                <a:solidFill>
                  <a:srgbClr val="C00000"/>
                </a:solidFill>
                <a:latin typeface="Arial" panose="020B0604020202020204" pitchFamily="34" charset="0"/>
                <a:ea typeface="微软雅黑" panose="020B0503020204020204" pitchFamily="34" charset="-122"/>
              </a:rPr>
              <a:t>主要为</a:t>
            </a:r>
            <a:r>
              <a:rPr lang="en-US" altLang="zh-CN" sz="1400" kern="100" dirty="0">
                <a:solidFill>
                  <a:srgbClr val="C00000"/>
                </a:solidFill>
                <a:latin typeface="Arial" panose="020B0604020202020204" pitchFamily="34" charset="0"/>
                <a:ea typeface="微软雅黑" panose="020B0503020204020204" pitchFamily="34" charset="-122"/>
              </a:rPr>
              <a:t>Ti</a:t>
            </a:r>
            <a:r>
              <a:rPr lang="en-US" altLang="zh-CN" sz="1400" kern="100" baseline="-25000" dirty="0">
                <a:solidFill>
                  <a:srgbClr val="C00000"/>
                </a:solidFill>
                <a:latin typeface="Arial" panose="020B0604020202020204" pitchFamily="34" charset="0"/>
                <a:ea typeface="微软雅黑" panose="020B0503020204020204" pitchFamily="34" charset="-122"/>
              </a:rPr>
              <a:t>6</a:t>
            </a:r>
            <a:r>
              <a:rPr lang="en-US" altLang="zh-CN" sz="1400" kern="100" dirty="0">
                <a:solidFill>
                  <a:srgbClr val="C00000"/>
                </a:solidFill>
                <a:latin typeface="Arial" panose="020B0604020202020204" pitchFamily="34" charset="0"/>
                <a:ea typeface="微软雅黑" panose="020B0503020204020204" pitchFamily="34" charset="-122"/>
              </a:rPr>
              <a:t>O</a:t>
            </a:r>
            <a:r>
              <a:rPr lang="zh-CN" altLang="zh-CN" sz="1400" kern="100" dirty="0">
                <a:solidFill>
                  <a:srgbClr val="C00000"/>
                </a:solidFill>
                <a:latin typeface="Arial" panose="020B0604020202020204" pitchFamily="34" charset="0"/>
                <a:ea typeface="微软雅黑" panose="020B0503020204020204" pitchFamily="34" charset="-122"/>
              </a:rPr>
              <a:t>、</a:t>
            </a:r>
            <a:r>
              <a:rPr lang="en-US" altLang="zh-CN" sz="1400" kern="100" dirty="0">
                <a:solidFill>
                  <a:srgbClr val="C00000"/>
                </a:solidFill>
                <a:latin typeface="Arial" panose="020B0604020202020204" pitchFamily="34" charset="0"/>
                <a:ea typeface="微软雅黑" panose="020B0503020204020204" pitchFamily="34" charset="-122"/>
              </a:rPr>
              <a:t>Ti</a:t>
            </a:r>
            <a:r>
              <a:rPr lang="en-US" altLang="zh-CN" sz="1400" kern="100" baseline="-25000" dirty="0">
                <a:solidFill>
                  <a:srgbClr val="C00000"/>
                </a:solidFill>
                <a:latin typeface="Arial" panose="020B0604020202020204" pitchFamily="34" charset="0"/>
                <a:ea typeface="微软雅黑" panose="020B0503020204020204" pitchFamily="34" charset="-122"/>
              </a:rPr>
              <a:t>3</a:t>
            </a:r>
            <a:r>
              <a:rPr lang="en-US" altLang="zh-CN" sz="1400" kern="100" dirty="0">
                <a:solidFill>
                  <a:srgbClr val="C00000"/>
                </a:solidFill>
                <a:latin typeface="Arial" panose="020B0604020202020204" pitchFamily="34" charset="0"/>
                <a:ea typeface="微软雅黑" panose="020B0503020204020204" pitchFamily="34" charset="-122"/>
              </a:rPr>
              <a:t>O</a:t>
            </a:r>
            <a:r>
              <a:rPr lang="zh-CN" altLang="zh-CN" sz="1400" kern="100" dirty="0">
                <a:solidFill>
                  <a:srgbClr val="C00000"/>
                </a:solidFill>
                <a:latin typeface="Arial" panose="020B0604020202020204" pitchFamily="34" charset="0"/>
                <a:ea typeface="微软雅黑" panose="020B0503020204020204" pitchFamily="34" charset="-122"/>
              </a:rPr>
              <a:t>和</a:t>
            </a:r>
            <a:r>
              <a:rPr lang="en-US" altLang="zh-CN" sz="1400" kern="100" dirty="0" err="1">
                <a:solidFill>
                  <a:srgbClr val="C00000"/>
                </a:solidFill>
                <a:latin typeface="Arial" panose="020B0604020202020204" pitchFamily="34" charset="0"/>
                <a:ea typeface="微软雅黑" panose="020B0503020204020204" pitchFamily="34" charset="-122"/>
              </a:rPr>
              <a:t>TiO</a:t>
            </a:r>
            <a:r>
              <a:rPr lang="zh-CN" altLang="zh-CN" sz="1400" kern="100" dirty="0">
                <a:latin typeface="Arial" panose="020B0604020202020204" pitchFamily="34" charset="0"/>
                <a:ea typeface="微软雅黑" panose="020B0503020204020204" pitchFamily="34" charset="-122"/>
              </a:rPr>
              <a:t>，并且</a:t>
            </a:r>
            <a:r>
              <a:rPr lang="en-US" altLang="zh-CN" sz="1400" kern="100" dirty="0">
                <a:latin typeface="Arial" panose="020B0604020202020204" pitchFamily="34" charset="0"/>
                <a:ea typeface="微软雅黑" panose="020B0503020204020204" pitchFamily="34" charset="-122"/>
              </a:rPr>
              <a:t>Ti</a:t>
            </a:r>
            <a:r>
              <a:rPr lang="en-US" altLang="zh-CN" sz="1400" kern="100" baseline="-25000" dirty="0">
                <a:latin typeface="Arial" panose="020B0604020202020204" pitchFamily="34" charset="0"/>
                <a:ea typeface="微软雅黑" panose="020B0503020204020204" pitchFamily="34" charset="-122"/>
              </a:rPr>
              <a:t>6</a:t>
            </a:r>
            <a:r>
              <a:rPr lang="en-US" altLang="zh-CN" sz="1400" kern="100" dirty="0">
                <a:latin typeface="Arial" panose="020B0604020202020204" pitchFamily="34" charset="0"/>
                <a:ea typeface="微软雅黑" panose="020B0503020204020204" pitchFamily="34" charset="-122"/>
              </a:rPr>
              <a:t>O</a:t>
            </a:r>
            <a:r>
              <a:rPr lang="zh-CN" altLang="zh-CN" sz="1400" kern="100" dirty="0">
                <a:latin typeface="Arial" panose="020B0604020202020204" pitchFamily="34" charset="0"/>
                <a:ea typeface="微软雅黑" panose="020B0503020204020204" pitchFamily="34" charset="-122"/>
              </a:rPr>
              <a:t>所占比例较大</a:t>
            </a:r>
            <a:r>
              <a:rPr lang="zh-CN" altLang="en-US" sz="1400" kern="100" dirty="0">
                <a:latin typeface="Arial" panose="020B0604020202020204" pitchFamily="34" charset="0"/>
                <a:ea typeface="微软雅黑" panose="020B0503020204020204" pitchFamily="34" charset="-122"/>
              </a:rPr>
              <a:t>；</a:t>
            </a:r>
            <a:endParaRPr lang="en-US" altLang="zh-CN" sz="1400" kern="100" dirty="0">
              <a:latin typeface="Arial" panose="020B0604020202020204" pitchFamily="34" charset="0"/>
              <a:ea typeface="微软雅黑" panose="020B0503020204020204" pitchFamily="34" charset="-122"/>
            </a:endParaRPr>
          </a:p>
          <a:p>
            <a:pPr indent="304800" algn="just">
              <a:lnSpc>
                <a:spcPct val="130000"/>
              </a:lnSpc>
              <a:spcAft>
                <a:spcPts val="600"/>
              </a:spcAft>
            </a:pPr>
            <a:r>
              <a:rPr lang="zh-CN" altLang="zh-CN" sz="1400" kern="100" dirty="0">
                <a:latin typeface="Arial" panose="020B0604020202020204" pitchFamily="34" charset="0"/>
                <a:ea typeface="微软雅黑" panose="020B0503020204020204" pitchFamily="34" charset="-122"/>
              </a:rPr>
              <a:t>氧化</a:t>
            </a:r>
            <a:r>
              <a:rPr lang="en-US" altLang="zh-CN" sz="1400" kern="100" dirty="0">
                <a:latin typeface="Arial" panose="020B0604020202020204" pitchFamily="34" charset="0"/>
                <a:ea typeface="微软雅黑" panose="020B0503020204020204" pitchFamily="34" charset="-122"/>
              </a:rPr>
              <a:t>4h</a:t>
            </a:r>
            <a:r>
              <a:rPr lang="zh-CN" altLang="zh-CN" sz="1400" kern="100" dirty="0">
                <a:latin typeface="Arial" panose="020B0604020202020204" pitchFamily="34" charset="0"/>
                <a:ea typeface="微软雅黑" panose="020B0503020204020204" pitchFamily="34" charset="-122"/>
              </a:rPr>
              <a:t>时，氧化产物与</a:t>
            </a:r>
            <a:r>
              <a:rPr lang="en-US" altLang="zh-CN" sz="1400" kern="100" dirty="0">
                <a:latin typeface="Arial" panose="020B0604020202020204" pitchFamily="34" charset="0"/>
                <a:ea typeface="微软雅黑" panose="020B0503020204020204" pitchFamily="34" charset="-122"/>
              </a:rPr>
              <a:t>2h</a:t>
            </a:r>
            <a:r>
              <a:rPr lang="zh-CN" altLang="zh-CN" sz="1400" kern="100" dirty="0">
                <a:latin typeface="Arial" panose="020B0604020202020204" pitchFamily="34" charset="0"/>
                <a:ea typeface="微软雅黑" panose="020B0503020204020204" pitchFamily="34" charset="-122"/>
              </a:rPr>
              <a:t>类似，</a:t>
            </a:r>
            <a:r>
              <a:rPr lang="zh-CN" altLang="en-US" sz="1400" kern="100" dirty="0">
                <a:latin typeface="Arial" panose="020B0604020202020204" pitchFamily="34" charset="0"/>
                <a:ea typeface="微软雅黑" panose="020B0503020204020204" pitchFamily="34" charset="-122"/>
              </a:rPr>
              <a:t>但</a:t>
            </a:r>
            <a:r>
              <a:rPr lang="en-US" altLang="zh-CN" sz="1400" kern="100" dirty="0">
                <a:solidFill>
                  <a:srgbClr val="C00000"/>
                </a:solidFill>
                <a:latin typeface="Arial" panose="020B0604020202020204" pitchFamily="34" charset="0"/>
                <a:ea typeface="微软雅黑" panose="020B0503020204020204" pitchFamily="34" charset="-122"/>
              </a:rPr>
              <a:t>Ti</a:t>
            </a:r>
            <a:r>
              <a:rPr lang="en-US" altLang="zh-CN" sz="1400" kern="100" baseline="-25000" dirty="0">
                <a:solidFill>
                  <a:srgbClr val="C00000"/>
                </a:solidFill>
                <a:latin typeface="Arial" panose="020B0604020202020204" pitchFamily="34" charset="0"/>
                <a:ea typeface="微软雅黑" panose="020B0503020204020204" pitchFamily="34" charset="-122"/>
              </a:rPr>
              <a:t>3</a:t>
            </a:r>
            <a:r>
              <a:rPr lang="en-US" altLang="zh-CN" sz="1400" kern="100" dirty="0">
                <a:solidFill>
                  <a:srgbClr val="C00000"/>
                </a:solidFill>
                <a:latin typeface="Arial" panose="020B0604020202020204" pitchFamily="34" charset="0"/>
                <a:ea typeface="微软雅黑" panose="020B0503020204020204" pitchFamily="34" charset="-122"/>
              </a:rPr>
              <a:t>O</a:t>
            </a:r>
            <a:r>
              <a:rPr lang="zh-CN" altLang="zh-CN" sz="1400" kern="100" dirty="0">
                <a:solidFill>
                  <a:srgbClr val="C00000"/>
                </a:solidFill>
                <a:latin typeface="Arial" panose="020B0604020202020204" pitchFamily="34" charset="0"/>
                <a:ea typeface="微软雅黑" panose="020B0503020204020204" pitchFamily="34" charset="-122"/>
              </a:rPr>
              <a:t>和</a:t>
            </a:r>
            <a:r>
              <a:rPr lang="en-US" altLang="zh-CN" sz="1400" kern="100" dirty="0" err="1">
                <a:solidFill>
                  <a:srgbClr val="C00000"/>
                </a:solidFill>
                <a:latin typeface="Arial" panose="020B0604020202020204" pitchFamily="34" charset="0"/>
                <a:ea typeface="微软雅黑" panose="020B0503020204020204" pitchFamily="34" charset="-122"/>
              </a:rPr>
              <a:t>TiO</a:t>
            </a:r>
            <a:r>
              <a:rPr lang="zh-CN" altLang="zh-CN" sz="1400" kern="100" dirty="0">
                <a:solidFill>
                  <a:srgbClr val="C00000"/>
                </a:solidFill>
                <a:latin typeface="Arial" panose="020B0604020202020204" pitchFamily="34" charset="0"/>
                <a:ea typeface="微软雅黑" panose="020B0503020204020204" pitchFamily="34" charset="-122"/>
              </a:rPr>
              <a:t>的含量略有增大</a:t>
            </a:r>
            <a:r>
              <a:rPr lang="zh-CN" altLang="en-US" sz="1400" kern="100" dirty="0">
                <a:latin typeface="Arial" panose="020B0604020202020204" pitchFamily="34" charset="0"/>
                <a:ea typeface="微软雅黑" panose="020B0503020204020204" pitchFamily="34" charset="-122"/>
              </a:rPr>
              <a:t>；</a:t>
            </a:r>
            <a:endParaRPr lang="en-US" altLang="zh-CN" sz="1400" kern="100" dirty="0">
              <a:latin typeface="Arial" panose="020B0604020202020204" pitchFamily="34" charset="0"/>
              <a:ea typeface="微软雅黑" panose="020B0503020204020204" pitchFamily="34" charset="-122"/>
            </a:endParaRPr>
          </a:p>
          <a:p>
            <a:pPr indent="304800" algn="just">
              <a:lnSpc>
                <a:spcPct val="130000"/>
              </a:lnSpc>
              <a:spcAft>
                <a:spcPts val="600"/>
              </a:spcAft>
            </a:pPr>
            <a:r>
              <a:rPr lang="zh-CN" altLang="zh-CN" sz="1400" kern="100" dirty="0">
                <a:latin typeface="Arial" panose="020B0604020202020204" pitchFamily="34" charset="0"/>
                <a:ea typeface="微软雅黑" panose="020B0503020204020204" pitchFamily="34" charset="-122"/>
              </a:rPr>
              <a:t>氧化</a:t>
            </a:r>
            <a:r>
              <a:rPr lang="en-US" altLang="zh-CN" sz="1400" kern="100" dirty="0">
                <a:latin typeface="Arial" panose="020B0604020202020204" pitchFamily="34" charset="0"/>
                <a:ea typeface="微软雅黑" panose="020B0503020204020204" pitchFamily="34" charset="-122"/>
              </a:rPr>
              <a:t>6h</a:t>
            </a:r>
            <a:r>
              <a:rPr lang="zh-CN" altLang="zh-CN" sz="1400" kern="100" dirty="0">
                <a:latin typeface="Arial" panose="020B0604020202020204" pitchFamily="34" charset="0"/>
                <a:ea typeface="微软雅黑" panose="020B0503020204020204" pitchFamily="34" charset="-122"/>
              </a:rPr>
              <a:t>时，表面低价</a:t>
            </a:r>
            <a:r>
              <a:rPr lang="en-US" altLang="zh-CN" sz="1400" kern="100" dirty="0">
                <a:latin typeface="Arial" panose="020B0604020202020204" pitchFamily="34" charset="0"/>
                <a:ea typeface="微软雅黑" panose="020B0503020204020204" pitchFamily="34" charset="-122"/>
              </a:rPr>
              <a:t>Ti-O</a:t>
            </a:r>
            <a:r>
              <a:rPr lang="zh-CN" altLang="zh-CN" sz="1400" kern="100" dirty="0">
                <a:latin typeface="Arial" panose="020B0604020202020204" pitchFamily="34" charset="0"/>
                <a:ea typeface="微软雅黑" panose="020B0503020204020204" pitchFamily="34" charset="-122"/>
              </a:rPr>
              <a:t>化合物占比减少，</a:t>
            </a:r>
            <a:r>
              <a:rPr lang="en-US" altLang="zh-CN" sz="1400" kern="100" dirty="0">
                <a:solidFill>
                  <a:srgbClr val="C00000"/>
                </a:solidFill>
                <a:latin typeface="Arial" panose="020B0604020202020204" pitchFamily="34" charset="0"/>
                <a:ea typeface="微软雅黑" panose="020B0503020204020204" pitchFamily="34" charset="-122"/>
              </a:rPr>
              <a:t>TiO</a:t>
            </a:r>
            <a:r>
              <a:rPr lang="en-US" altLang="zh-CN" sz="1400" kern="100" baseline="-25000" dirty="0">
                <a:solidFill>
                  <a:srgbClr val="C00000"/>
                </a:solidFill>
                <a:latin typeface="Arial" panose="020B0604020202020204" pitchFamily="34" charset="0"/>
                <a:ea typeface="微软雅黑" panose="020B0503020204020204" pitchFamily="34" charset="-122"/>
              </a:rPr>
              <a:t>2</a:t>
            </a:r>
            <a:r>
              <a:rPr lang="zh-CN" altLang="zh-CN" sz="1400" kern="100" dirty="0">
                <a:solidFill>
                  <a:srgbClr val="C00000"/>
                </a:solidFill>
                <a:latin typeface="Arial" panose="020B0604020202020204" pitchFamily="34" charset="0"/>
                <a:ea typeface="微软雅黑" panose="020B0503020204020204" pitchFamily="34" charset="-122"/>
              </a:rPr>
              <a:t>成分有明显增加</a:t>
            </a:r>
          </a:p>
        </p:txBody>
      </p:sp>
      <p:sp>
        <p:nvSpPr>
          <p:cNvPr id="9" name="矩形 8">
            <a:extLst>
              <a:ext uri="{FF2B5EF4-FFF2-40B4-BE49-F238E27FC236}">
                <a16:creationId xmlns:a16="http://schemas.microsoft.com/office/drawing/2014/main" id="{072ED698-3A45-4EF3-A4A6-AD86775BCB3B}"/>
              </a:ext>
            </a:extLst>
          </p:cNvPr>
          <p:cNvSpPr/>
          <p:nvPr/>
        </p:nvSpPr>
        <p:spPr>
          <a:xfrm>
            <a:off x="361844" y="6225101"/>
            <a:ext cx="11468312" cy="338554"/>
          </a:xfrm>
          <a:prstGeom prst="rect">
            <a:avLst/>
          </a:prstGeom>
        </p:spPr>
        <p:txBody>
          <a:bodyPr wrap="square">
            <a:spAutoFit/>
          </a:bodyPr>
          <a:lstStyle/>
          <a:p>
            <a:pPr algn="ctr"/>
            <a:r>
              <a:rPr lang="zh-CN" altLang="en-US" sz="1600" kern="100" dirty="0">
                <a:solidFill>
                  <a:srgbClr val="C00000"/>
                </a:solidFill>
                <a:latin typeface="Arial" panose="020B0604020202020204" pitchFamily="34" charset="0"/>
                <a:ea typeface="微软雅黑" panose="020B0503020204020204" pitchFamily="34" charset="-122"/>
              </a:rPr>
              <a:t>随着氧化温度升高和时间延长，</a:t>
            </a:r>
            <a:r>
              <a:rPr lang="en-US" altLang="zh-CN" sz="1600" kern="100" dirty="0">
                <a:solidFill>
                  <a:srgbClr val="C00000"/>
                </a:solidFill>
                <a:latin typeface="Arial" panose="020B0604020202020204" pitchFamily="34" charset="0"/>
                <a:ea typeface="微软雅黑" panose="020B0503020204020204" pitchFamily="34" charset="-122"/>
              </a:rPr>
              <a:t>Ti</a:t>
            </a:r>
            <a:r>
              <a:rPr lang="zh-CN" altLang="en-US" sz="1600" kern="100" dirty="0">
                <a:solidFill>
                  <a:srgbClr val="C00000"/>
                </a:solidFill>
                <a:latin typeface="Arial" panose="020B0604020202020204" pitchFamily="34" charset="0"/>
                <a:ea typeface="微软雅黑" panose="020B0503020204020204" pitchFamily="34" charset="-122"/>
              </a:rPr>
              <a:t>和</a:t>
            </a:r>
            <a:r>
              <a:rPr lang="en-US" altLang="zh-CN" sz="1600" kern="100" dirty="0">
                <a:solidFill>
                  <a:srgbClr val="C00000"/>
                </a:solidFill>
                <a:latin typeface="Arial" panose="020B0604020202020204" pitchFamily="34" charset="0"/>
                <a:ea typeface="微软雅黑" panose="020B0503020204020204" pitchFamily="34" charset="-122"/>
              </a:rPr>
              <a:t>TC4</a:t>
            </a:r>
            <a:r>
              <a:rPr lang="zh-CN" altLang="en-US" sz="1600" kern="100" dirty="0">
                <a:solidFill>
                  <a:srgbClr val="C00000"/>
                </a:solidFill>
                <a:latin typeface="Arial" panose="020B0604020202020204" pitchFamily="34" charset="0"/>
                <a:ea typeface="微软雅黑" panose="020B0503020204020204" pitchFamily="34" charset="-122"/>
              </a:rPr>
              <a:t>表面首先出现低价</a:t>
            </a:r>
            <a:r>
              <a:rPr lang="en-US" altLang="zh-CN" sz="1600" kern="100" dirty="0">
                <a:solidFill>
                  <a:srgbClr val="C00000"/>
                </a:solidFill>
                <a:latin typeface="Arial" panose="020B0604020202020204" pitchFamily="34" charset="0"/>
                <a:ea typeface="微软雅黑" panose="020B0503020204020204" pitchFamily="34" charset="-122"/>
              </a:rPr>
              <a:t>Ti-O</a:t>
            </a:r>
            <a:r>
              <a:rPr lang="zh-CN" altLang="en-US" sz="1600" kern="100" dirty="0">
                <a:solidFill>
                  <a:srgbClr val="C00000"/>
                </a:solidFill>
                <a:latin typeface="Arial" panose="020B0604020202020204" pitchFamily="34" charset="0"/>
                <a:ea typeface="微软雅黑" panose="020B0503020204020204" pitchFamily="34" charset="-122"/>
              </a:rPr>
              <a:t>化合物，之后这些化合物进一步氧化形成</a:t>
            </a:r>
            <a:r>
              <a:rPr lang="en-US" altLang="zh-CN" sz="1600" kern="100" dirty="0">
                <a:solidFill>
                  <a:srgbClr val="C00000"/>
                </a:solidFill>
                <a:latin typeface="Arial" panose="020B0604020202020204" pitchFamily="34" charset="0"/>
                <a:ea typeface="微软雅黑" panose="020B0503020204020204" pitchFamily="34" charset="-122"/>
              </a:rPr>
              <a:t>TiO</a:t>
            </a:r>
            <a:r>
              <a:rPr lang="en-US" altLang="zh-CN" sz="1600" kern="100" baseline="-25000" dirty="0">
                <a:solidFill>
                  <a:srgbClr val="C00000"/>
                </a:solidFill>
                <a:latin typeface="Arial" panose="020B0604020202020204" pitchFamily="34" charset="0"/>
                <a:ea typeface="微软雅黑" panose="020B0503020204020204" pitchFamily="34" charset="-122"/>
              </a:rPr>
              <a:t>2</a:t>
            </a:r>
            <a:endParaRPr lang="zh-CN" altLang="en-US" sz="1600" baseline="-25000" dirty="0"/>
          </a:p>
        </p:txBody>
      </p:sp>
      <p:grpSp>
        <p:nvGrpSpPr>
          <p:cNvPr id="22" name="组合 21">
            <a:extLst>
              <a:ext uri="{FF2B5EF4-FFF2-40B4-BE49-F238E27FC236}">
                <a16:creationId xmlns:a16="http://schemas.microsoft.com/office/drawing/2014/main" id="{46D0A8FE-F399-4C9E-81E7-70DA33F1D286}"/>
              </a:ext>
            </a:extLst>
          </p:cNvPr>
          <p:cNvGrpSpPr/>
          <p:nvPr/>
        </p:nvGrpSpPr>
        <p:grpSpPr>
          <a:xfrm>
            <a:off x="2981183" y="110767"/>
            <a:ext cx="6229635" cy="338554"/>
            <a:chOff x="-581232" y="6355300"/>
            <a:chExt cx="6229635" cy="338554"/>
          </a:xfrm>
        </p:grpSpPr>
        <p:sp>
          <p:nvSpPr>
            <p:cNvPr id="23" name="矩形 22">
              <a:extLst>
                <a:ext uri="{FF2B5EF4-FFF2-40B4-BE49-F238E27FC236}">
                  <a16:creationId xmlns:a16="http://schemas.microsoft.com/office/drawing/2014/main" id="{DA60A843-210E-4100-960E-AC353830DC85}"/>
                </a:ext>
              </a:extLst>
            </p:cNvPr>
            <p:cNvSpPr/>
            <p:nvPr/>
          </p:nvSpPr>
          <p:spPr>
            <a:xfrm>
              <a:off x="-581232" y="6383885"/>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氧化温度研究</a:t>
              </a:r>
            </a:p>
          </p:txBody>
        </p:sp>
        <p:sp>
          <p:nvSpPr>
            <p:cNvPr id="24" name="矩形 23">
              <a:extLst>
                <a:ext uri="{FF2B5EF4-FFF2-40B4-BE49-F238E27FC236}">
                  <a16:creationId xmlns:a16="http://schemas.microsoft.com/office/drawing/2014/main" id="{0C515105-5E0F-492F-B9FB-57973500F0B7}"/>
                </a:ext>
              </a:extLst>
            </p:cNvPr>
            <p:cNvSpPr/>
            <p:nvPr/>
          </p:nvSpPr>
          <p:spPr>
            <a:xfrm>
              <a:off x="1724368" y="6383885"/>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氧化时间研究</a:t>
              </a:r>
            </a:p>
          </p:txBody>
        </p:sp>
        <p:sp>
          <p:nvSpPr>
            <p:cNvPr id="25" name="矩形 24">
              <a:extLst>
                <a:ext uri="{FF2B5EF4-FFF2-40B4-BE49-F238E27FC236}">
                  <a16:creationId xmlns:a16="http://schemas.microsoft.com/office/drawing/2014/main" id="{E94C834C-64F9-4C1F-BAB7-D62696FC7863}"/>
                </a:ext>
              </a:extLst>
            </p:cNvPr>
            <p:cNvSpPr/>
            <p:nvPr/>
          </p:nvSpPr>
          <p:spPr>
            <a:xfrm>
              <a:off x="4029970" y="6355300"/>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氧化机理研究</a:t>
              </a:r>
            </a:p>
          </p:txBody>
        </p:sp>
      </p:grpSp>
    </p:spTree>
    <p:extLst>
      <p:ext uri="{BB962C8B-B14F-4D97-AF65-F5344CB8AC3E}">
        <p14:creationId xmlns:p14="http://schemas.microsoft.com/office/powerpoint/2010/main" val="3627719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a:extLst>
              <a:ext uri="{FF2B5EF4-FFF2-40B4-BE49-F238E27FC236}">
                <a16:creationId xmlns:a16="http://schemas.microsoft.com/office/drawing/2014/main" id="{E918912D-4258-4808-B363-52E613A16F1B}"/>
              </a:ext>
            </a:extLst>
          </p:cNvPr>
          <p:cNvSpPr txBox="1"/>
          <p:nvPr/>
        </p:nvSpPr>
        <p:spPr>
          <a:xfrm>
            <a:off x="233540" y="3861644"/>
            <a:ext cx="2635355" cy="344710"/>
          </a:xfrm>
          <a:prstGeom prst="rect">
            <a:avLst/>
          </a:prstGeom>
          <a:noFill/>
          <a:ln>
            <a:noFill/>
          </a:ln>
        </p:spPr>
        <p:txBody>
          <a:bodyPr wrap="square" rtlCol="0">
            <a:spAutoFit/>
          </a:bodyPr>
          <a:lstStyle/>
          <a:p>
            <a:pPr algn="just">
              <a:lnSpc>
                <a:spcPct val="130000"/>
              </a:lnSpc>
            </a:pPr>
            <a:r>
              <a:rPr lang="en-US" altLang="zh-CN" sz="1400" dirty="0" err="1">
                <a:latin typeface="Arial" panose="020B0604020202020204" pitchFamily="34" charset="0"/>
                <a:ea typeface="微软雅黑" panose="020B0503020204020204" pitchFamily="34" charset="-122"/>
              </a:rPr>
              <a:t>Ti</a:t>
            </a:r>
            <a:r>
              <a:rPr lang="zh-CN" altLang="en-US" sz="1400" dirty="0">
                <a:latin typeface="Arial" panose="020B0604020202020204" pitchFamily="34" charset="0"/>
                <a:ea typeface="微软雅黑" panose="020B0503020204020204" pitchFamily="34" charset="-122"/>
              </a:rPr>
              <a:t>与</a:t>
            </a:r>
            <a:r>
              <a:rPr lang="en-US" altLang="zh-CN" sz="1400" dirty="0">
                <a:latin typeface="Arial" panose="020B0604020202020204" pitchFamily="34" charset="0"/>
                <a:ea typeface="微软雅黑" panose="020B0503020204020204" pitchFamily="34" charset="-122"/>
              </a:rPr>
              <a:t>O</a:t>
            </a:r>
            <a:r>
              <a:rPr lang="zh-CN" altLang="en-US" sz="1400" dirty="0">
                <a:latin typeface="Arial" panose="020B0604020202020204" pitchFamily="34" charset="0"/>
                <a:ea typeface="微软雅黑" panose="020B0503020204020204" pitchFamily="34" charset="-122"/>
              </a:rPr>
              <a:t>的反应方程式可归纳如下</a:t>
            </a:r>
            <a:endParaRPr lang="en-US" altLang="zh-CN" sz="1400" dirty="0">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56" name="等腰三角形 55"/>
          <p:cNvSpPr/>
          <p:nvPr/>
        </p:nvSpPr>
        <p:spPr>
          <a:xfrm>
            <a:off x="8341485"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5DBF072D-40D1-4DB5-8C23-E730F165714D}"/>
              </a:ext>
            </a:extLst>
          </p:cNvPr>
          <p:cNvSpPr/>
          <p:nvPr/>
        </p:nvSpPr>
        <p:spPr>
          <a:xfrm>
            <a:off x="263368" y="670817"/>
            <a:ext cx="3275976" cy="369332"/>
          </a:xfrm>
          <a:prstGeom prst="rect">
            <a:avLst/>
          </a:prstGeom>
          <a:effectLst/>
        </p:spPr>
        <p:txBody>
          <a:bodyPr wrap="square">
            <a:spAutoFit/>
          </a:bodyPr>
          <a:lstStyle/>
          <a:p>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Ti</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元素的氧化机理</a:t>
            </a:r>
          </a:p>
        </p:txBody>
      </p:sp>
      <p:sp>
        <p:nvSpPr>
          <p:cNvPr id="35" name="文本框 34">
            <a:extLst>
              <a:ext uri="{FF2B5EF4-FFF2-40B4-BE49-F238E27FC236}">
                <a16:creationId xmlns:a16="http://schemas.microsoft.com/office/drawing/2014/main" id="{B62486E1-E9DE-4C81-8E4C-C22D7831D102}"/>
              </a:ext>
            </a:extLst>
          </p:cNvPr>
          <p:cNvSpPr txBox="1"/>
          <p:nvPr/>
        </p:nvSpPr>
        <p:spPr>
          <a:xfrm>
            <a:off x="69414" y="3224984"/>
            <a:ext cx="2832314"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3-10 Ti</a:t>
            </a:r>
            <a:r>
              <a:rPr lang="zh-CN" altLang="en-US" dirty="0"/>
              <a:t>氧化过程热力学计算结果</a:t>
            </a:r>
            <a:endParaRPr lang="en-US" altLang="zh-CN" dirty="0"/>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rcRect/>
          <a:stretch/>
        </p:blipFill>
        <p:spPr>
          <a:xfrm>
            <a:off x="69414" y="1193621"/>
            <a:ext cx="2550580" cy="1980000"/>
          </a:xfrm>
          <a:prstGeom prst="rect">
            <a:avLst/>
          </a:prstGeom>
        </p:spPr>
      </p:pic>
      <p:pic>
        <p:nvPicPr>
          <p:cNvPr id="88" name="图片 8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71348" y="871828"/>
            <a:ext cx="2878538" cy="1980000"/>
          </a:xfrm>
          <a:prstGeom prst="rect">
            <a:avLst/>
          </a:prstGeom>
        </p:spPr>
      </p:pic>
      <p:sp>
        <p:nvSpPr>
          <p:cNvPr id="89" name="文本框 88">
            <a:extLst>
              <a:ext uri="{FF2B5EF4-FFF2-40B4-BE49-F238E27FC236}">
                <a16:creationId xmlns:a16="http://schemas.microsoft.com/office/drawing/2014/main" id="{B62486E1-E9DE-4C81-8E4C-C22D7831D102}"/>
              </a:ext>
            </a:extLst>
          </p:cNvPr>
          <p:cNvSpPr txBox="1"/>
          <p:nvPr/>
        </p:nvSpPr>
        <p:spPr>
          <a:xfrm>
            <a:off x="2901728" y="2807320"/>
            <a:ext cx="2990675"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3-11 O</a:t>
            </a:r>
            <a:r>
              <a:rPr lang="zh-CN" altLang="en-US" dirty="0"/>
              <a:t>含量对</a:t>
            </a:r>
            <a:r>
              <a:rPr lang="en-US" altLang="zh-CN" dirty="0"/>
              <a:t>Ti-O</a:t>
            </a:r>
            <a:r>
              <a:rPr lang="zh-CN" altLang="en-US" dirty="0"/>
              <a:t>物相的影响</a:t>
            </a:r>
            <a:endParaRPr lang="en-US" altLang="zh-CN" dirty="0"/>
          </a:p>
        </p:txBody>
      </p:sp>
      <mc:AlternateContent xmlns:mc="http://schemas.openxmlformats.org/markup-compatibility/2006" xmlns:a14="http://schemas.microsoft.com/office/drawing/2010/main">
        <mc:Choice Requires="a14">
          <p:sp>
            <p:nvSpPr>
              <p:cNvPr id="16" name="矩形 15"/>
              <p:cNvSpPr/>
              <p:nvPr/>
            </p:nvSpPr>
            <p:spPr>
              <a:xfrm>
                <a:off x="263368" y="4355932"/>
                <a:ext cx="2534861" cy="420500"/>
              </a:xfrm>
              <a:prstGeom prst="rect">
                <a:avLst/>
              </a:prstGeom>
            </p:spPr>
            <p:txBody>
              <a:bodyPr wrap="none">
                <a:spAutoFit/>
              </a:bodyPr>
              <a:lstStyle/>
              <a:p>
                <a14:m>
                  <m:oMath xmlns:m="http://schemas.openxmlformats.org/officeDocument/2006/math">
                    <m:r>
                      <a:rPr lang="zh-CN" altLang="en-US" sz="1600" i="1" smtClean="0">
                        <a:latin typeface="Cambria Math" panose="02040503050406030204" pitchFamily="18" charset="0"/>
                      </a:rPr>
                      <m:t>𝑥</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𝑇</m:t>
                        </m:r>
                      </m:e>
                      <m:sub>
                        <m:r>
                          <a:rPr lang="zh-CN" altLang="en-US" sz="1600" i="1">
                            <a:latin typeface="Cambria Math" panose="02040503050406030204" pitchFamily="18" charset="0"/>
                          </a:rPr>
                          <m:t>𝑖</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1">
                            <a:latin typeface="Cambria Math" panose="02040503050406030204" pitchFamily="18" charset="0"/>
                          </a:rPr>
                          <m:t>𝑦</m:t>
                        </m:r>
                      </m:num>
                      <m:den>
                        <m:r>
                          <a:rPr lang="zh-CN" altLang="en-US" sz="1600" i="0">
                            <a:latin typeface="Cambria Math" panose="02040503050406030204" pitchFamily="18" charset="0"/>
                          </a:rPr>
                          <m:t>2</m:t>
                        </m:r>
                      </m:den>
                    </m:f>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𝑂</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m:rPr>
                            <m:sty m:val="p"/>
                          </m:rPr>
                          <a:rPr lang="en-US" altLang="zh-CN" sz="1600" i="1">
                            <a:latin typeface="Cambria Math" panose="02040503050406030204" pitchFamily="18" charset="0"/>
                          </a:rPr>
                          <m:t>Ti</m:t>
                        </m:r>
                      </m:e>
                      <m:sub>
                        <m:r>
                          <a:rPr lang="zh-CN" altLang="en-US" sz="1600" i="1">
                            <a:latin typeface="Cambria Math" panose="02040503050406030204" pitchFamily="18" charset="0"/>
                          </a:rPr>
                          <m:t>𝑥</m:t>
                        </m:r>
                      </m:sub>
                    </m:s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𝑂</m:t>
                        </m:r>
                      </m:e>
                      <m:sub>
                        <m:r>
                          <a:rPr lang="zh-CN" altLang="en-US" sz="1600" i="1">
                            <a:latin typeface="Cambria Math" panose="02040503050406030204" pitchFamily="18" charset="0"/>
                          </a:rPr>
                          <m:t>𝑦</m:t>
                        </m:r>
                      </m:sub>
                    </m:sSub>
                    <m:r>
                      <a:rPr lang="en-US" altLang="zh-CN" sz="1600" b="0" i="0" smtClean="0">
                        <a:latin typeface="Cambria Math" panose="02040503050406030204" pitchFamily="18" charset="0"/>
                      </a:rPr>
                      <m:t>     </m:t>
                    </m:r>
                  </m:oMath>
                </a14:m>
                <a:r>
                  <a:rPr lang="en-US" altLang="zh-CN" sz="1400" b="1" dirty="0">
                    <a:latin typeface="Arial" panose="020B0604020202020204" pitchFamily="34" charset="0"/>
                    <a:cs typeface="Arial" panose="020B0604020202020204" pitchFamily="34" charset="0"/>
                  </a:rPr>
                  <a:t>(3-1)</a:t>
                </a:r>
                <a:endParaRPr lang="en-US" altLang="zh-CN" sz="1600" b="1" dirty="0">
                  <a:latin typeface="Arial" panose="020B0604020202020204" pitchFamily="34" charset="0"/>
                  <a:cs typeface="Arial" panose="020B0604020202020204" pitchFamily="34"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263368" y="4355932"/>
                <a:ext cx="2534861" cy="420500"/>
              </a:xfrm>
              <a:prstGeom prst="rect">
                <a:avLst/>
              </a:prstGeom>
              <a:blipFill>
                <a:blip r:embed="rId5"/>
                <a:stretch>
                  <a:fillRect/>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85F8EBFA-FE0B-4794-AE74-2D932B4EA142}"/>
              </a:ext>
            </a:extLst>
          </p:cNvPr>
          <p:cNvPicPr/>
          <p:nvPr/>
        </p:nvPicPr>
        <p:blipFill>
          <a:blip r:embed="rId6">
            <a:extLst>
              <a:ext uri="{28A0092B-C50C-407E-A947-70E740481C1C}">
                <a14:useLocalDpi xmlns:a14="http://schemas.microsoft.com/office/drawing/2010/main" val="0"/>
              </a:ext>
            </a:extLst>
          </a:blip>
          <a:srcRect/>
          <a:stretch>
            <a:fillRect/>
          </a:stretch>
        </p:blipFill>
        <p:spPr>
          <a:xfrm>
            <a:off x="6376004" y="1070019"/>
            <a:ext cx="5426075" cy="3633470"/>
          </a:xfrm>
          <a:prstGeom prst="rect">
            <a:avLst/>
          </a:prstGeom>
          <a:noFill/>
        </p:spPr>
      </p:pic>
      <p:sp>
        <p:nvSpPr>
          <p:cNvPr id="2" name="矩形 1">
            <a:extLst>
              <a:ext uri="{FF2B5EF4-FFF2-40B4-BE49-F238E27FC236}">
                <a16:creationId xmlns:a16="http://schemas.microsoft.com/office/drawing/2014/main" id="{22D2A640-55AF-4E68-8937-00D0C642C66F}"/>
              </a:ext>
            </a:extLst>
          </p:cNvPr>
          <p:cNvSpPr/>
          <p:nvPr/>
        </p:nvSpPr>
        <p:spPr>
          <a:xfrm>
            <a:off x="5849886" y="4848949"/>
            <a:ext cx="6096000" cy="461665"/>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3-13 TC4</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氧化层</a:t>
            </a: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透射电镜图像</a:t>
            </a:r>
          </a:p>
          <a:p>
            <a:pPr algn="ct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(a)</a:t>
            </a:r>
            <a:r>
              <a:rPr lang="zh-CN" altLang="zh-CN" sz="1100" dirty="0">
                <a:solidFill>
                  <a:schemeClr val="tx1">
                    <a:lumMod val="75000"/>
                    <a:lumOff val="25000"/>
                  </a:schemeClr>
                </a:solidFill>
                <a:latin typeface="Arial" panose="020B0604020202020204" pitchFamily="34" charset="0"/>
                <a:ea typeface="微软雅黑" panose="020B0503020204020204" pitchFamily="34" charset="-122"/>
              </a:rPr>
              <a:t>明场像； </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(b)</a:t>
            </a:r>
            <a:r>
              <a:rPr lang="zh-CN" altLang="zh-CN" sz="1100" dirty="0">
                <a:solidFill>
                  <a:schemeClr val="tx1">
                    <a:lumMod val="75000"/>
                    <a:lumOff val="25000"/>
                  </a:schemeClr>
                </a:solidFill>
                <a:latin typeface="Arial" panose="020B0604020202020204" pitchFamily="34" charset="0"/>
                <a:ea typeface="微软雅黑" panose="020B0503020204020204" pitchFamily="34" charset="-122"/>
              </a:rPr>
              <a:t>选区电子衍射； </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(c)</a:t>
            </a:r>
            <a:r>
              <a:rPr lang="zh-CN" altLang="zh-CN" sz="1100" dirty="0">
                <a:solidFill>
                  <a:schemeClr val="tx1">
                    <a:lumMod val="75000"/>
                    <a:lumOff val="25000"/>
                  </a:schemeClr>
                </a:solidFill>
                <a:latin typeface="Arial" panose="020B0604020202020204" pitchFamily="34" charset="0"/>
                <a:ea typeface="微软雅黑" panose="020B0503020204020204" pitchFamily="34" charset="-122"/>
              </a:rPr>
              <a:t>高分辨图像； </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(d)FFT</a:t>
            </a:r>
            <a:r>
              <a:rPr lang="zh-CN" altLang="zh-CN" sz="1100"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(e)IFFT</a:t>
            </a:r>
            <a:endParaRPr lang="zh-CN" altLang="zh-CN" sz="11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4" name="矩形 23">
            <a:extLst>
              <a:ext uri="{FF2B5EF4-FFF2-40B4-BE49-F238E27FC236}">
                <a16:creationId xmlns:a16="http://schemas.microsoft.com/office/drawing/2014/main" id="{EAD80783-FA0A-49CE-AF06-9B200F30F069}"/>
              </a:ext>
            </a:extLst>
          </p:cNvPr>
          <p:cNvSpPr/>
          <p:nvPr/>
        </p:nvSpPr>
        <p:spPr>
          <a:xfrm>
            <a:off x="361844" y="5955431"/>
            <a:ext cx="11468312" cy="700898"/>
          </a:xfrm>
          <a:prstGeom prst="rect">
            <a:avLst/>
          </a:prstGeom>
        </p:spPr>
        <p:txBody>
          <a:bodyPr wrap="square">
            <a:spAutoFit/>
          </a:bodyPr>
          <a:lstStyle/>
          <a:p>
            <a:pPr indent="457200">
              <a:lnSpc>
                <a:spcPct val="130000"/>
              </a:lnSpc>
            </a:pPr>
            <a:r>
              <a:rPr lang="zh-CN" altLang="en-US" sz="1600" kern="100" dirty="0">
                <a:latin typeface="Arial" panose="020B0604020202020204" pitchFamily="34" charset="0"/>
                <a:ea typeface="微软雅黑" panose="020B0503020204020204" pitchFamily="34" charset="-122"/>
              </a:rPr>
              <a:t>氧化过程中，</a:t>
            </a:r>
            <a:r>
              <a:rPr lang="en-US" altLang="zh-CN" sz="1600" kern="100" dirty="0">
                <a:latin typeface="Arial" panose="020B0604020202020204" pitchFamily="34" charset="0"/>
                <a:ea typeface="微软雅黑" panose="020B0503020204020204" pitchFamily="34" charset="-122"/>
              </a:rPr>
              <a:t>TC4</a:t>
            </a:r>
            <a:r>
              <a:rPr lang="zh-CN" altLang="en-US" sz="1600" kern="100" dirty="0">
                <a:latin typeface="Arial" panose="020B0604020202020204" pitchFamily="34" charset="0"/>
                <a:ea typeface="微软雅黑" panose="020B0503020204020204" pitchFamily="34" charset="-122"/>
              </a:rPr>
              <a:t>表面会形成</a:t>
            </a:r>
            <a:r>
              <a:rPr lang="zh-CN" altLang="en-US" sz="1600" kern="100" dirty="0">
                <a:solidFill>
                  <a:srgbClr val="C00000"/>
                </a:solidFill>
                <a:latin typeface="Arial" panose="020B0604020202020204" pitchFamily="34" charset="0"/>
                <a:ea typeface="微软雅黑" panose="020B0503020204020204" pitchFamily="34" charset="-122"/>
              </a:rPr>
              <a:t>多种</a:t>
            </a:r>
            <a:r>
              <a:rPr lang="en-US" altLang="zh-CN" sz="1600" kern="100" dirty="0">
                <a:solidFill>
                  <a:srgbClr val="C00000"/>
                </a:solidFill>
                <a:latin typeface="Arial" panose="020B0604020202020204" pitchFamily="34" charset="0"/>
                <a:ea typeface="微软雅黑" panose="020B0503020204020204" pitchFamily="34" charset="-122"/>
              </a:rPr>
              <a:t>Ti-O</a:t>
            </a:r>
            <a:r>
              <a:rPr lang="zh-CN" altLang="en-US" sz="1600" kern="100" dirty="0">
                <a:solidFill>
                  <a:srgbClr val="C00000"/>
                </a:solidFill>
                <a:latin typeface="Arial" panose="020B0604020202020204" pitchFamily="34" charset="0"/>
                <a:ea typeface="微软雅黑" panose="020B0503020204020204" pitchFamily="34" charset="-122"/>
              </a:rPr>
              <a:t>化合物</a:t>
            </a:r>
            <a:r>
              <a:rPr lang="zh-CN" altLang="en-US" sz="1600" kern="100" dirty="0">
                <a:latin typeface="Arial" panose="020B0604020202020204" pitchFamily="34" charset="0"/>
                <a:ea typeface="微软雅黑" panose="020B0503020204020204" pitchFamily="34" charset="-122"/>
              </a:rPr>
              <a:t>。在</a:t>
            </a:r>
            <a:r>
              <a:rPr lang="en-US" altLang="zh-CN" sz="1600" kern="100" dirty="0">
                <a:latin typeface="Arial" panose="020B0604020202020204" pitchFamily="34" charset="0"/>
                <a:ea typeface="微软雅黑" panose="020B0503020204020204" pitchFamily="34" charset="-122"/>
              </a:rPr>
              <a:t>900°C</a:t>
            </a:r>
            <a:r>
              <a:rPr lang="zh-CN" altLang="en-US" sz="1600" kern="100" dirty="0">
                <a:latin typeface="Arial" panose="020B0604020202020204" pitchFamily="34" charset="0"/>
                <a:ea typeface="微软雅黑" panose="020B0503020204020204" pitchFamily="34" charset="-122"/>
              </a:rPr>
              <a:t>氧化</a:t>
            </a:r>
            <a:r>
              <a:rPr lang="en-US" altLang="zh-CN" sz="1600" kern="100" dirty="0">
                <a:latin typeface="Arial" panose="020B0604020202020204" pitchFamily="34" charset="0"/>
                <a:ea typeface="微软雅黑" panose="020B0503020204020204" pitchFamily="34" charset="-122"/>
              </a:rPr>
              <a:t>4h</a:t>
            </a:r>
            <a:r>
              <a:rPr lang="zh-CN" altLang="en-US" sz="1600" kern="100" dirty="0">
                <a:latin typeface="Arial" panose="020B0604020202020204" pitchFamily="34" charset="0"/>
                <a:ea typeface="微软雅黑" panose="020B0503020204020204" pitchFamily="34" charset="-122"/>
              </a:rPr>
              <a:t>时，</a:t>
            </a:r>
            <a:r>
              <a:rPr lang="en-US" altLang="zh-CN" sz="1600" kern="100" dirty="0">
                <a:latin typeface="Arial" panose="020B0604020202020204" pitchFamily="34" charset="0"/>
                <a:ea typeface="微软雅黑" panose="020B0503020204020204" pitchFamily="34" charset="-122"/>
              </a:rPr>
              <a:t>TC4</a:t>
            </a:r>
            <a:r>
              <a:rPr lang="zh-CN" altLang="en-US" sz="1600" kern="100" dirty="0">
                <a:latin typeface="Arial" panose="020B0604020202020204" pitchFamily="34" charset="0"/>
                <a:ea typeface="微软雅黑" panose="020B0503020204020204" pitchFamily="34" charset="-122"/>
              </a:rPr>
              <a:t>表面主要由</a:t>
            </a:r>
            <a:r>
              <a:rPr lang="en-US" altLang="zh-CN" sz="1600" kern="100" dirty="0">
                <a:latin typeface="Arial" panose="020B0604020202020204" pitchFamily="34" charset="0"/>
                <a:ea typeface="微软雅黑" panose="020B0503020204020204" pitchFamily="34" charset="-122"/>
              </a:rPr>
              <a:t>Ti</a:t>
            </a:r>
            <a:r>
              <a:rPr lang="en-US" altLang="zh-CN" sz="1600" kern="100" baseline="-25000" dirty="0">
                <a:latin typeface="Arial" panose="020B0604020202020204" pitchFamily="34" charset="0"/>
                <a:ea typeface="微软雅黑" panose="020B0503020204020204" pitchFamily="34" charset="-122"/>
              </a:rPr>
              <a:t>6</a:t>
            </a:r>
            <a:r>
              <a:rPr lang="en-US" altLang="zh-CN" sz="1600" kern="100" dirty="0">
                <a:latin typeface="Arial" panose="020B0604020202020204" pitchFamily="34" charset="0"/>
                <a:ea typeface="微软雅黑" panose="020B0503020204020204" pitchFamily="34" charset="-122"/>
              </a:rPr>
              <a:t>O</a:t>
            </a:r>
            <a:r>
              <a:rPr lang="zh-CN" altLang="en-US" sz="1600" kern="100" dirty="0">
                <a:latin typeface="Arial" panose="020B0604020202020204" pitchFamily="34" charset="0"/>
                <a:ea typeface="微软雅黑" panose="020B0503020204020204" pitchFamily="34" charset="-122"/>
              </a:rPr>
              <a:t>、</a:t>
            </a:r>
            <a:r>
              <a:rPr lang="en-US" altLang="zh-CN" sz="1600" kern="100" dirty="0">
                <a:latin typeface="Arial" panose="020B0604020202020204" pitchFamily="34" charset="0"/>
                <a:ea typeface="微软雅黑" panose="020B0503020204020204" pitchFamily="34" charset="-122"/>
              </a:rPr>
              <a:t>Ti</a:t>
            </a:r>
            <a:r>
              <a:rPr lang="en-US" altLang="zh-CN" sz="1600" kern="100" baseline="-25000" dirty="0">
                <a:latin typeface="Arial" panose="020B0604020202020204" pitchFamily="34" charset="0"/>
                <a:ea typeface="微软雅黑" panose="020B0503020204020204" pitchFamily="34" charset="-122"/>
              </a:rPr>
              <a:t>3</a:t>
            </a:r>
            <a:r>
              <a:rPr lang="en-US" altLang="zh-CN" sz="1600" kern="100" dirty="0">
                <a:latin typeface="Arial" panose="020B0604020202020204" pitchFamily="34" charset="0"/>
                <a:ea typeface="微软雅黑" panose="020B0503020204020204" pitchFamily="34" charset="-122"/>
              </a:rPr>
              <a:t>O</a:t>
            </a:r>
            <a:r>
              <a:rPr lang="zh-CN" altLang="en-US" sz="1600" kern="100" dirty="0">
                <a:latin typeface="Arial" panose="020B0604020202020204" pitchFamily="34" charset="0"/>
                <a:ea typeface="微软雅黑" panose="020B0503020204020204" pitchFamily="34" charset="-122"/>
              </a:rPr>
              <a:t>、</a:t>
            </a:r>
            <a:r>
              <a:rPr lang="en-US" altLang="zh-CN" sz="1600" kern="100" dirty="0" err="1">
                <a:latin typeface="Arial" panose="020B0604020202020204" pitchFamily="34" charset="0"/>
                <a:ea typeface="微软雅黑" panose="020B0503020204020204" pitchFamily="34" charset="-122"/>
              </a:rPr>
              <a:t>TiO</a:t>
            </a:r>
            <a:r>
              <a:rPr lang="zh-CN" altLang="en-US" sz="1600" kern="100" dirty="0">
                <a:latin typeface="Arial" panose="020B0604020202020204" pitchFamily="34" charset="0"/>
                <a:ea typeface="微软雅黑" panose="020B0503020204020204" pitchFamily="34" charset="-122"/>
              </a:rPr>
              <a:t>构成，这些</a:t>
            </a:r>
            <a:r>
              <a:rPr lang="zh-CN" altLang="en-US" sz="1600" kern="100" dirty="0">
                <a:solidFill>
                  <a:srgbClr val="C00000"/>
                </a:solidFill>
                <a:latin typeface="Arial" panose="020B0604020202020204" pitchFamily="34" charset="0"/>
                <a:ea typeface="微软雅黑" panose="020B0503020204020204" pitchFamily="34" charset="-122"/>
              </a:rPr>
              <a:t>低价</a:t>
            </a:r>
            <a:r>
              <a:rPr lang="en-US" altLang="zh-CN" sz="1600" kern="100" dirty="0">
                <a:solidFill>
                  <a:srgbClr val="C00000"/>
                </a:solidFill>
                <a:latin typeface="Arial" panose="020B0604020202020204" pitchFamily="34" charset="0"/>
                <a:ea typeface="微软雅黑" panose="020B0503020204020204" pitchFamily="34" charset="-122"/>
              </a:rPr>
              <a:t>Ti-O</a:t>
            </a:r>
            <a:r>
              <a:rPr lang="zh-CN" altLang="en-US" sz="1600" kern="100" dirty="0">
                <a:solidFill>
                  <a:srgbClr val="C00000"/>
                </a:solidFill>
                <a:latin typeface="Arial" panose="020B0604020202020204" pitchFamily="34" charset="0"/>
                <a:ea typeface="微软雅黑" panose="020B0503020204020204" pitchFamily="34" charset="-122"/>
              </a:rPr>
              <a:t>化合物具有还原性</a:t>
            </a:r>
            <a:r>
              <a:rPr lang="zh-CN" altLang="en-US" sz="1600" kern="100" dirty="0">
                <a:latin typeface="Arial" panose="020B0604020202020204" pitchFamily="34" charset="0"/>
                <a:ea typeface="微软雅黑" panose="020B0503020204020204" pitchFamily="34" charset="-122"/>
              </a:rPr>
              <a:t>，有利于与玻璃发生冶金反应。</a:t>
            </a:r>
            <a:endParaRPr lang="zh-CN" altLang="en-US" sz="1600" baseline="-25000" dirty="0"/>
          </a:p>
        </p:txBody>
      </p:sp>
      <p:sp>
        <p:nvSpPr>
          <p:cNvPr id="3" name="矩形 2">
            <a:extLst>
              <a:ext uri="{FF2B5EF4-FFF2-40B4-BE49-F238E27FC236}">
                <a16:creationId xmlns:a16="http://schemas.microsoft.com/office/drawing/2014/main" id="{0F5E7B87-BBE3-4FF7-A159-550BB79219BA}"/>
              </a:ext>
            </a:extLst>
          </p:cNvPr>
          <p:cNvSpPr/>
          <p:nvPr/>
        </p:nvSpPr>
        <p:spPr>
          <a:xfrm>
            <a:off x="10510028" y="1149379"/>
            <a:ext cx="351378" cy="369332"/>
          </a:xfrm>
          <a:prstGeom prst="rect">
            <a:avLst/>
          </a:prstGeom>
        </p:spPr>
        <p:txBody>
          <a:bodyPr wrap="none">
            <a:spAutoFit/>
          </a:bodyPr>
          <a:lstStyle/>
          <a:p>
            <a:pPr algn="ctr"/>
            <a:r>
              <a:rPr lang="en-US" altLang="zh-CN" b="1" dirty="0">
                <a:solidFill>
                  <a:srgbClr val="FF0000"/>
                </a:solidFill>
                <a:latin typeface="Arial" panose="020B0604020202020204" pitchFamily="34" charset="0"/>
                <a:cs typeface="Arial" panose="020B0604020202020204" pitchFamily="34" charset="0"/>
              </a:rPr>
              <a:t>A</a:t>
            </a:r>
            <a:endParaRPr lang="zh-CN" altLang="en-US" b="1" dirty="0">
              <a:solidFill>
                <a:srgbClr val="FF0000"/>
              </a:solidFill>
              <a:latin typeface="Arial" panose="020B0604020202020204" pitchFamily="34" charset="0"/>
              <a:cs typeface="Arial" panose="020B0604020202020204" pitchFamily="34" charset="0"/>
            </a:endParaRPr>
          </a:p>
        </p:txBody>
      </p:sp>
      <p:sp>
        <p:nvSpPr>
          <p:cNvPr id="26" name="矩形 25">
            <a:extLst>
              <a:ext uri="{FF2B5EF4-FFF2-40B4-BE49-F238E27FC236}">
                <a16:creationId xmlns:a16="http://schemas.microsoft.com/office/drawing/2014/main" id="{EE9E70AB-1F58-4D91-91A6-B37FD9FA4C38}"/>
              </a:ext>
            </a:extLst>
          </p:cNvPr>
          <p:cNvSpPr/>
          <p:nvPr/>
        </p:nvSpPr>
        <p:spPr>
          <a:xfrm>
            <a:off x="6803189" y="2931793"/>
            <a:ext cx="351379" cy="369332"/>
          </a:xfrm>
          <a:prstGeom prst="rect">
            <a:avLst/>
          </a:prstGeom>
        </p:spPr>
        <p:txBody>
          <a:bodyPr wrap="none">
            <a:spAutoFit/>
          </a:bodyPr>
          <a:lstStyle/>
          <a:p>
            <a:pPr algn="ctr"/>
            <a:r>
              <a:rPr lang="en-US" altLang="zh-CN" b="1" dirty="0">
                <a:solidFill>
                  <a:srgbClr val="FF0000"/>
                </a:solidFill>
                <a:latin typeface="Arial" panose="020B0604020202020204" pitchFamily="34" charset="0"/>
                <a:cs typeface="Arial" panose="020B0604020202020204" pitchFamily="34" charset="0"/>
              </a:rPr>
              <a:t>B</a:t>
            </a:r>
            <a:endParaRPr lang="zh-CN" altLang="en-US" b="1" dirty="0">
              <a:solidFill>
                <a:srgbClr val="FF0000"/>
              </a:solidFill>
              <a:latin typeface="Arial" panose="020B0604020202020204" pitchFamily="34" charset="0"/>
              <a:cs typeface="Arial" panose="020B0604020202020204" pitchFamily="34" charset="0"/>
            </a:endParaRPr>
          </a:p>
        </p:txBody>
      </p:sp>
      <p:grpSp>
        <p:nvGrpSpPr>
          <p:cNvPr id="23" name="组合 22">
            <a:extLst>
              <a:ext uri="{FF2B5EF4-FFF2-40B4-BE49-F238E27FC236}">
                <a16:creationId xmlns:a16="http://schemas.microsoft.com/office/drawing/2014/main" id="{77E5E7D6-43DD-4D2B-BB8B-C35ED233B340}"/>
              </a:ext>
            </a:extLst>
          </p:cNvPr>
          <p:cNvGrpSpPr/>
          <p:nvPr/>
        </p:nvGrpSpPr>
        <p:grpSpPr>
          <a:xfrm>
            <a:off x="2981183" y="110767"/>
            <a:ext cx="6229635" cy="338554"/>
            <a:chOff x="-581232" y="6355300"/>
            <a:chExt cx="6229635" cy="338554"/>
          </a:xfrm>
        </p:grpSpPr>
        <p:sp>
          <p:nvSpPr>
            <p:cNvPr id="25" name="矩形 24">
              <a:extLst>
                <a:ext uri="{FF2B5EF4-FFF2-40B4-BE49-F238E27FC236}">
                  <a16:creationId xmlns:a16="http://schemas.microsoft.com/office/drawing/2014/main" id="{6FB49C77-26E2-4B35-A5F1-70DDBD7DBA2D}"/>
                </a:ext>
              </a:extLst>
            </p:cNvPr>
            <p:cNvSpPr/>
            <p:nvPr/>
          </p:nvSpPr>
          <p:spPr>
            <a:xfrm>
              <a:off x="-581232" y="6383885"/>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氧化温度研究</a:t>
              </a:r>
            </a:p>
          </p:txBody>
        </p:sp>
        <p:sp>
          <p:nvSpPr>
            <p:cNvPr id="27" name="矩形 26">
              <a:extLst>
                <a:ext uri="{FF2B5EF4-FFF2-40B4-BE49-F238E27FC236}">
                  <a16:creationId xmlns:a16="http://schemas.microsoft.com/office/drawing/2014/main" id="{E20C0655-8BAF-4A97-A5FF-5FFF470C9F28}"/>
                </a:ext>
              </a:extLst>
            </p:cNvPr>
            <p:cNvSpPr/>
            <p:nvPr/>
          </p:nvSpPr>
          <p:spPr>
            <a:xfrm>
              <a:off x="1724368" y="6383885"/>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氧化时间研究</a:t>
              </a:r>
            </a:p>
          </p:txBody>
        </p:sp>
        <p:sp>
          <p:nvSpPr>
            <p:cNvPr id="28" name="矩形 27">
              <a:extLst>
                <a:ext uri="{FF2B5EF4-FFF2-40B4-BE49-F238E27FC236}">
                  <a16:creationId xmlns:a16="http://schemas.microsoft.com/office/drawing/2014/main" id="{24CD6D67-F4B3-4BE4-85C4-78A287781AA3}"/>
                </a:ext>
              </a:extLst>
            </p:cNvPr>
            <p:cNvSpPr/>
            <p:nvPr/>
          </p:nvSpPr>
          <p:spPr>
            <a:xfrm>
              <a:off x="4029970" y="6355300"/>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氧化机理研究</a:t>
              </a:r>
            </a:p>
          </p:txBody>
        </p:sp>
      </p:grpSp>
      <p:sp>
        <p:nvSpPr>
          <p:cNvPr id="29" name="矩形 28">
            <a:extLst>
              <a:ext uri="{FF2B5EF4-FFF2-40B4-BE49-F238E27FC236}">
                <a16:creationId xmlns:a16="http://schemas.microsoft.com/office/drawing/2014/main" id="{C5FC9C1D-FD64-4711-B73A-B491B013FC62}"/>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11</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pic>
        <p:nvPicPr>
          <p:cNvPr id="31" name="图片 30">
            <a:extLst>
              <a:ext uri="{FF2B5EF4-FFF2-40B4-BE49-F238E27FC236}">
                <a16:creationId xmlns:a16="http://schemas.microsoft.com/office/drawing/2014/main" id="{D01BCF24-2710-45D2-8575-CD76A1D8AF1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3103595" y="3171267"/>
            <a:ext cx="2635354" cy="1980000"/>
          </a:xfrm>
          <a:prstGeom prst="rect">
            <a:avLst/>
          </a:prstGeom>
          <a:noFill/>
        </p:spPr>
      </p:pic>
      <p:sp>
        <p:nvSpPr>
          <p:cNvPr id="32" name="文本框 31">
            <a:extLst>
              <a:ext uri="{FF2B5EF4-FFF2-40B4-BE49-F238E27FC236}">
                <a16:creationId xmlns:a16="http://schemas.microsoft.com/office/drawing/2014/main" id="{E00FC74A-7A2C-4D2A-92B4-35C9E9C4B63B}"/>
              </a:ext>
            </a:extLst>
          </p:cNvPr>
          <p:cNvSpPr txBox="1"/>
          <p:nvPr/>
        </p:nvSpPr>
        <p:spPr>
          <a:xfrm>
            <a:off x="2861299" y="5208610"/>
            <a:ext cx="3071531" cy="628377"/>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pPr>
              <a:spcAft>
                <a:spcPts val="50"/>
              </a:spcAft>
            </a:pPr>
            <a:r>
              <a:rPr lang="zh-CN" altLang="en-US" dirty="0"/>
              <a:t>图</a:t>
            </a:r>
            <a:r>
              <a:rPr lang="en-US" altLang="zh-CN" dirty="0"/>
              <a:t>3-12 </a:t>
            </a:r>
            <a:r>
              <a:rPr lang="zh-CN" altLang="en-US" dirty="0"/>
              <a:t>不同处理方式下</a:t>
            </a:r>
            <a:r>
              <a:rPr lang="en-US" altLang="zh-CN" dirty="0"/>
              <a:t>TC4</a:t>
            </a:r>
            <a:r>
              <a:rPr lang="zh-CN" altLang="en-US" dirty="0"/>
              <a:t>表面物相组成</a:t>
            </a:r>
            <a:endParaRPr lang="en-US" altLang="zh-CN" dirty="0"/>
          </a:p>
          <a:p>
            <a:r>
              <a:rPr lang="en-US" altLang="zh-CN" sz="1100" dirty="0"/>
              <a:t>(a)</a:t>
            </a:r>
            <a:r>
              <a:rPr lang="zh-CN" altLang="en-US" sz="1100" dirty="0"/>
              <a:t>未处理； </a:t>
            </a:r>
            <a:r>
              <a:rPr lang="en-US" altLang="zh-CN" sz="1100" dirty="0"/>
              <a:t>(b)</a:t>
            </a:r>
            <a:r>
              <a:rPr lang="zh-CN" altLang="en-US" sz="1100" dirty="0"/>
              <a:t>氧化后打磨； </a:t>
            </a:r>
            <a:endParaRPr lang="en-US" altLang="zh-CN" sz="1100" dirty="0"/>
          </a:p>
          <a:p>
            <a:r>
              <a:rPr lang="en-US" altLang="zh-CN" sz="1100" dirty="0"/>
              <a:t>(c)</a:t>
            </a:r>
            <a:r>
              <a:rPr lang="zh-CN" altLang="en-US" sz="1100" dirty="0"/>
              <a:t>氧化后放置</a:t>
            </a:r>
            <a:r>
              <a:rPr lang="en-US" altLang="zh-CN" sz="1100" dirty="0"/>
              <a:t>30</a:t>
            </a:r>
            <a:r>
              <a:rPr lang="zh-CN" altLang="en-US" sz="1100" dirty="0"/>
              <a:t>天； </a:t>
            </a:r>
            <a:r>
              <a:rPr lang="en-US" altLang="zh-CN" sz="1100" dirty="0"/>
              <a:t>(d)</a:t>
            </a:r>
            <a:r>
              <a:rPr lang="zh-CN" altLang="en-US" sz="1100" dirty="0"/>
              <a:t>空气环境氧化</a:t>
            </a:r>
            <a:endParaRPr lang="en-US" altLang="zh-CN" sz="1100" dirty="0"/>
          </a:p>
        </p:txBody>
      </p:sp>
      <p:sp>
        <p:nvSpPr>
          <p:cNvPr id="6" name="矩形 5">
            <a:extLst>
              <a:ext uri="{FF2B5EF4-FFF2-40B4-BE49-F238E27FC236}">
                <a16:creationId xmlns:a16="http://schemas.microsoft.com/office/drawing/2014/main" id="{0E0E8AD4-E831-44E5-817F-EBF5804BE8A5}"/>
              </a:ext>
            </a:extLst>
          </p:cNvPr>
          <p:cNvSpPr/>
          <p:nvPr/>
        </p:nvSpPr>
        <p:spPr>
          <a:xfrm>
            <a:off x="5479256" y="3531394"/>
            <a:ext cx="202407" cy="99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C83452E-83CB-4B0B-849C-5EA9F3873A00}"/>
              </a:ext>
            </a:extLst>
          </p:cNvPr>
          <p:cNvSpPr txBox="1"/>
          <p:nvPr/>
        </p:nvSpPr>
        <p:spPr>
          <a:xfrm>
            <a:off x="5388200" y="3491509"/>
            <a:ext cx="427797" cy="169277"/>
          </a:xfrm>
          <a:prstGeom prst="rect">
            <a:avLst/>
          </a:prstGeom>
          <a:noFill/>
        </p:spPr>
        <p:txBody>
          <a:bodyPr wrap="square" rtlCol="0">
            <a:spAutoFit/>
          </a:bodyPr>
          <a:lstStyle/>
          <a:p>
            <a:r>
              <a:rPr lang="en-US" altLang="zh-CN" sz="500" b="1" dirty="0">
                <a:solidFill>
                  <a:schemeClr val="tx1">
                    <a:lumMod val="75000"/>
                    <a:lumOff val="25000"/>
                  </a:schemeClr>
                </a:solidFill>
                <a:latin typeface="Arial" panose="020B0604020202020204" pitchFamily="34" charset="0"/>
                <a:cs typeface="Arial" panose="020B0604020202020204" pitchFamily="34" charset="0"/>
              </a:rPr>
              <a:t>Al</a:t>
            </a:r>
            <a:r>
              <a:rPr lang="en-US" altLang="zh-CN" sz="500" b="1" baseline="-25000" dirty="0">
                <a:solidFill>
                  <a:schemeClr val="tx1">
                    <a:lumMod val="75000"/>
                    <a:lumOff val="25000"/>
                  </a:schemeClr>
                </a:solidFill>
                <a:latin typeface="Arial" panose="020B0604020202020204" pitchFamily="34" charset="0"/>
                <a:cs typeface="Arial" panose="020B0604020202020204" pitchFamily="34" charset="0"/>
              </a:rPr>
              <a:t>3</a:t>
            </a:r>
            <a:r>
              <a:rPr lang="en-US" altLang="zh-CN" sz="500" b="1" dirty="0">
                <a:solidFill>
                  <a:schemeClr val="tx1">
                    <a:lumMod val="75000"/>
                    <a:lumOff val="25000"/>
                  </a:schemeClr>
                </a:solidFill>
                <a:latin typeface="Arial" panose="020B0604020202020204" pitchFamily="34" charset="0"/>
                <a:cs typeface="Arial" panose="020B0604020202020204" pitchFamily="34" charset="0"/>
              </a:rPr>
              <a:t>Ti</a:t>
            </a:r>
            <a:r>
              <a:rPr lang="en-US" altLang="zh-CN" sz="500" b="1" baseline="-25000" dirty="0">
                <a:solidFill>
                  <a:schemeClr val="tx1">
                    <a:lumMod val="75000"/>
                    <a:lumOff val="25000"/>
                  </a:schemeClr>
                </a:solidFill>
                <a:latin typeface="Arial" panose="020B0604020202020204" pitchFamily="34" charset="0"/>
                <a:cs typeface="Arial" panose="020B0604020202020204" pitchFamily="34" charset="0"/>
              </a:rPr>
              <a:t>5</a:t>
            </a:r>
            <a:r>
              <a:rPr lang="en-US" altLang="zh-CN" sz="500" b="1" dirty="0">
                <a:solidFill>
                  <a:schemeClr val="tx1">
                    <a:lumMod val="75000"/>
                    <a:lumOff val="25000"/>
                  </a:schemeClr>
                </a:solidFill>
                <a:latin typeface="Arial" panose="020B0604020202020204" pitchFamily="34" charset="0"/>
                <a:cs typeface="Arial" panose="020B0604020202020204" pitchFamily="34" charset="0"/>
              </a:rPr>
              <a:t>O</a:t>
            </a:r>
            <a:r>
              <a:rPr lang="en-US" altLang="zh-CN" sz="500" b="1" baseline="-25000" dirty="0">
                <a:solidFill>
                  <a:schemeClr val="tx1">
                    <a:lumMod val="75000"/>
                    <a:lumOff val="25000"/>
                  </a:schemeClr>
                </a:solidFill>
                <a:latin typeface="Arial" panose="020B0604020202020204" pitchFamily="34" charset="0"/>
                <a:cs typeface="Arial" panose="020B0604020202020204" pitchFamily="34" charset="0"/>
              </a:rPr>
              <a:t>2</a:t>
            </a:r>
            <a:endParaRPr lang="zh-CN" altLang="en-US" sz="500" b="1" baseline="-25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9984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383184" y="663334"/>
            <a:ext cx="3275976" cy="369332"/>
          </a:xfrm>
          <a:prstGeom prst="rect">
            <a:avLst/>
          </a:prstGeom>
          <a:effectLst/>
        </p:spPr>
        <p:txBody>
          <a:bodyPr wrap="square">
            <a:spAutoFit/>
          </a:bodyPr>
          <a:lstStyle/>
          <a:p>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Al</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和</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V</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元素的氧化机理</a:t>
            </a:r>
          </a:p>
        </p:txBody>
      </p:sp>
      <p:sp>
        <p:nvSpPr>
          <p:cNvPr id="2" name="矩形 1">
            <a:extLst>
              <a:ext uri="{FF2B5EF4-FFF2-40B4-BE49-F238E27FC236}">
                <a16:creationId xmlns:a16="http://schemas.microsoft.com/office/drawing/2014/main" id="{22D2A640-55AF-4E68-8937-00D0C642C66F}"/>
              </a:ext>
            </a:extLst>
          </p:cNvPr>
          <p:cNvSpPr/>
          <p:nvPr/>
        </p:nvSpPr>
        <p:spPr>
          <a:xfrm>
            <a:off x="8039602" y="4277232"/>
            <a:ext cx="3068586"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3-16 TC4</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氧化层面扫描</a:t>
            </a:r>
            <a:endParaRPr lang="zh-CN"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4" name="矩形 23">
            <a:extLst>
              <a:ext uri="{FF2B5EF4-FFF2-40B4-BE49-F238E27FC236}">
                <a16:creationId xmlns:a16="http://schemas.microsoft.com/office/drawing/2014/main" id="{EAD80783-FA0A-49CE-AF06-9B200F30F069}"/>
              </a:ext>
            </a:extLst>
          </p:cNvPr>
          <p:cNvSpPr/>
          <p:nvPr/>
        </p:nvSpPr>
        <p:spPr>
          <a:xfrm>
            <a:off x="316045" y="5453847"/>
            <a:ext cx="6454826" cy="1197764"/>
          </a:xfrm>
          <a:prstGeom prst="rect">
            <a:avLst/>
          </a:prstGeom>
        </p:spPr>
        <p:txBody>
          <a:bodyPr wrap="square">
            <a:spAutoFit/>
          </a:bodyPr>
          <a:lstStyle/>
          <a:p>
            <a:pPr indent="457200">
              <a:lnSpc>
                <a:spcPct val="130000"/>
              </a:lnSpc>
              <a:spcAft>
                <a:spcPts val="50"/>
              </a:spcAft>
            </a:pPr>
            <a:r>
              <a:rPr lang="en-US" altLang="zh-CN" sz="1400" kern="100" dirty="0">
                <a:latin typeface="Arial" panose="020B0604020202020204" pitchFamily="34" charset="0"/>
                <a:ea typeface="微软雅黑" panose="020B0503020204020204" pitchFamily="34" charset="-122"/>
              </a:rPr>
              <a:t>800°C</a:t>
            </a:r>
            <a:r>
              <a:rPr lang="zh-CN" altLang="en-US" sz="1400" kern="100" dirty="0">
                <a:latin typeface="Arial" panose="020B0604020202020204" pitchFamily="34" charset="0"/>
                <a:ea typeface="微软雅黑" panose="020B0503020204020204" pitchFamily="34" charset="-122"/>
              </a:rPr>
              <a:t>氧化时，在</a:t>
            </a:r>
            <a:r>
              <a:rPr lang="en-US" altLang="zh-CN" sz="1400" kern="100" dirty="0">
                <a:latin typeface="Arial" panose="020B0604020202020204" pitchFamily="34" charset="0"/>
                <a:ea typeface="微软雅黑" panose="020B0503020204020204" pitchFamily="34" charset="-122"/>
              </a:rPr>
              <a:t>TC4</a:t>
            </a:r>
            <a:r>
              <a:rPr lang="zh-CN" altLang="en-US" sz="1400" kern="100" dirty="0">
                <a:latin typeface="Arial" panose="020B0604020202020204" pitchFamily="34" charset="0"/>
                <a:ea typeface="微软雅黑" panose="020B0503020204020204" pitchFamily="34" charset="-122"/>
              </a:rPr>
              <a:t>表面生成</a:t>
            </a:r>
            <a:r>
              <a:rPr lang="en-US" altLang="zh-CN" sz="1400" kern="100" dirty="0">
                <a:latin typeface="Arial" panose="020B0604020202020204" pitchFamily="34" charset="0"/>
                <a:ea typeface="微软雅黑" panose="020B0503020204020204" pitchFamily="34" charset="-122"/>
              </a:rPr>
              <a:t>Al</a:t>
            </a:r>
            <a:r>
              <a:rPr lang="en-US" altLang="zh-CN" sz="1400" kern="100" baseline="-25000" dirty="0">
                <a:latin typeface="Arial" panose="020B0604020202020204" pitchFamily="34" charset="0"/>
                <a:ea typeface="微软雅黑" panose="020B0503020204020204" pitchFamily="34" charset="-122"/>
              </a:rPr>
              <a:t>3</a:t>
            </a:r>
            <a:r>
              <a:rPr lang="en-US" altLang="zh-CN" sz="1400" kern="100" dirty="0">
                <a:latin typeface="Arial" panose="020B0604020202020204" pitchFamily="34" charset="0"/>
                <a:ea typeface="微软雅黑" panose="020B0503020204020204" pitchFamily="34" charset="-122"/>
              </a:rPr>
              <a:t>Ti</a:t>
            </a:r>
            <a:r>
              <a:rPr lang="en-US" altLang="zh-CN" sz="1400" kern="100" baseline="-25000" dirty="0">
                <a:latin typeface="Arial" panose="020B0604020202020204" pitchFamily="34" charset="0"/>
                <a:ea typeface="微软雅黑" panose="020B0503020204020204" pitchFamily="34" charset="-122"/>
              </a:rPr>
              <a:t>5</a:t>
            </a:r>
            <a:r>
              <a:rPr lang="en-US" altLang="zh-CN" sz="1400" kern="100" dirty="0">
                <a:latin typeface="Arial" panose="020B0604020202020204" pitchFamily="34" charset="0"/>
                <a:ea typeface="微软雅黑" panose="020B0503020204020204" pitchFamily="34" charset="-122"/>
              </a:rPr>
              <a:t>O</a:t>
            </a:r>
            <a:r>
              <a:rPr lang="en-US" altLang="zh-CN" sz="1400" kern="100" baseline="-25000" dirty="0">
                <a:latin typeface="Arial" panose="020B0604020202020204" pitchFamily="34" charset="0"/>
                <a:ea typeface="微软雅黑" panose="020B0503020204020204" pitchFamily="34" charset="-122"/>
              </a:rPr>
              <a:t>2</a:t>
            </a:r>
            <a:r>
              <a:rPr lang="zh-CN" altLang="en-US" sz="1400" kern="100" dirty="0">
                <a:latin typeface="Arial" panose="020B0604020202020204" pitchFamily="34" charset="0"/>
                <a:ea typeface="微软雅黑" panose="020B0503020204020204" pitchFamily="34" charset="-122"/>
              </a:rPr>
              <a:t>，之后随着温度升高和时间延长，</a:t>
            </a:r>
            <a:r>
              <a:rPr lang="en-US" altLang="zh-CN" sz="1400" kern="100" dirty="0">
                <a:solidFill>
                  <a:srgbClr val="C00000"/>
                </a:solidFill>
                <a:latin typeface="Arial" panose="020B0604020202020204" pitchFamily="34" charset="0"/>
                <a:ea typeface="微软雅黑" panose="020B0503020204020204" pitchFamily="34" charset="-122"/>
              </a:rPr>
              <a:t>Al</a:t>
            </a:r>
            <a:r>
              <a:rPr lang="zh-CN" altLang="en-US" sz="1400" kern="100" dirty="0">
                <a:solidFill>
                  <a:srgbClr val="C00000"/>
                </a:solidFill>
                <a:latin typeface="Arial" panose="020B0604020202020204" pitchFamily="34" charset="0"/>
                <a:ea typeface="微软雅黑" panose="020B0503020204020204" pitchFamily="34" charset="-122"/>
              </a:rPr>
              <a:t>元素在氧化层内侧富集</a:t>
            </a:r>
            <a:r>
              <a:rPr lang="zh-CN" altLang="en-US" sz="1400" kern="100" dirty="0">
                <a:latin typeface="Arial" panose="020B0604020202020204" pitchFamily="34" charset="0"/>
                <a:ea typeface="微软雅黑" panose="020B0503020204020204" pitchFamily="34" charset="-122"/>
              </a:rPr>
              <a:t>。</a:t>
            </a:r>
            <a:endParaRPr lang="en-US" altLang="zh-CN" sz="1400" kern="100" dirty="0">
              <a:latin typeface="Arial" panose="020B0604020202020204" pitchFamily="34" charset="0"/>
              <a:ea typeface="微软雅黑" panose="020B0503020204020204" pitchFamily="34" charset="-122"/>
            </a:endParaRPr>
          </a:p>
          <a:p>
            <a:pPr indent="457200">
              <a:lnSpc>
                <a:spcPct val="130000"/>
              </a:lnSpc>
            </a:pPr>
            <a:r>
              <a:rPr lang="en-US" altLang="zh-CN" sz="1400" kern="100" dirty="0">
                <a:latin typeface="Arial" panose="020B0604020202020204" pitchFamily="34" charset="0"/>
                <a:ea typeface="微软雅黑" panose="020B0503020204020204" pitchFamily="34" charset="-122"/>
              </a:rPr>
              <a:t>V</a:t>
            </a:r>
            <a:r>
              <a:rPr lang="zh-CN" altLang="en-US" sz="1400" kern="100" dirty="0">
                <a:latin typeface="Arial" panose="020B0604020202020204" pitchFamily="34" charset="0"/>
                <a:ea typeface="微软雅黑" panose="020B0503020204020204" pitchFamily="34" charset="-122"/>
              </a:rPr>
              <a:t>会与</a:t>
            </a:r>
            <a:r>
              <a:rPr lang="en-US" altLang="zh-CN" sz="1400" kern="100" dirty="0">
                <a:latin typeface="Arial" panose="020B0604020202020204" pitchFamily="34" charset="0"/>
                <a:ea typeface="微软雅黑" panose="020B0503020204020204" pitchFamily="34" charset="-122"/>
              </a:rPr>
              <a:t>O</a:t>
            </a:r>
            <a:r>
              <a:rPr lang="zh-CN" altLang="en-US" sz="1400" kern="100" dirty="0">
                <a:latin typeface="Arial" panose="020B0604020202020204" pitchFamily="34" charset="0"/>
                <a:ea typeface="微软雅黑" panose="020B0503020204020204" pitchFamily="34" charset="-122"/>
              </a:rPr>
              <a:t>形成</a:t>
            </a:r>
            <a:r>
              <a:rPr lang="en-US" altLang="zh-CN" sz="1400" kern="100" dirty="0">
                <a:latin typeface="Arial" panose="020B0604020202020204" pitchFamily="34" charset="0"/>
                <a:ea typeface="微软雅黑" panose="020B0503020204020204" pitchFamily="34" charset="-122"/>
              </a:rPr>
              <a:t>V</a:t>
            </a:r>
            <a:r>
              <a:rPr lang="en-US" altLang="zh-CN" sz="1400" kern="100" baseline="-25000" dirty="0">
                <a:latin typeface="Arial" panose="020B0604020202020204" pitchFamily="34" charset="0"/>
                <a:ea typeface="微软雅黑" panose="020B0503020204020204" pitchFamily="34" charset="-122"/>
              </a:rPr>
              <a:t>2</a:t>
            </a:r>
            <a:r>
              <a:rPr lang="en-US" altLang="zh-CN" sz="1400" kern="100" dirty="0">
                <a:latin typeface="Arial" panose="020B0604020202020204" pitchFamily="34" charset="0"/>
                <a:ea typeface="微软雅黑" panose="020B0503020204020204" pitchFamily="34" charset="-122"/>
              </a:rPr>
              <a:t>O</a:t>
            </a:r>
            <a:r>
              <a:rPr lang="en-US" altLang="zh-CN" sz="1400" kern="100" baseline="-25000" dirty="0">
                <a:latin typeface="Arial" panose="020B0604020202020204" pitchFamily="34" charset="0"/>
                <a:ea typeface="微软雅黑" panose="020B0503020204020204" pitchFamily="34" charset="-122"/>
              </a:rPr>
              <a:t>5</a:t>
            </a:r>
            <a:r>
              <a:rPr lang="zh-CN" altLang="en-US" sz="1400" kern="100" dirty="0">
                <a:latin typeface="Arial" panose="020B0604020202020204" pitchFamily="34" charset="0"/>
                <a:ea typeface="微软雅黑" panose="020B0503020204020204" pitchFamily="34" charset="-122"/>
              </a:rPr>
              <a:t>，</a:t>
            </a:r>
            <a:r>
              <a:rPr lang="en-US" altLang="zh-CN" sz="1400" kern="100" dirty="0">
                <a:latin typeface="Arial" panose="020B0604020202020204" pitchFamily="34" charset="0"/>
                <a:ea typeface="微软雅黑" panose="020B0503020204020204" pitchFamily="34" charset="-122"/>
              </a:rPr>
              <a:t>V</a:t>
            </a:r>
            <a:r>
              <a:rPr lang="en-US" altLang="zh-CN" sz="1400" kern="100" baseline="-25000" dirty="0">
                <a:latin typeface="Arial" panose="020B0604020202020204" pitchFamily="34" charset="0"/>
                <a:ea typeface="微软雅黑" panose="020B0503020204020204" pitchFamily="34" charset="-122"/>
              </a:rPr>
              <a:t>2</a:t>
            </a:r>
            <a:r>
              <a:rPr lang="en-US" altLang="zh-CN" sz="1400" kern="100" dirty="0">
                <a:latin typeface="Arial" panose="020B0604020202020204" pitchFamily="34" charset="0"/>
                <a:ea typeface="微软雅黑" panose="020B0503020204020204" pitchFamily="34" charset="-122"/>
              </a:rPr>
              <a:t>O</a:t>
            </a:r>
            <a:r>
              <a:rPr lang="en-US" altLang="zh-CN" sz="1400" kern="100" baseline="-25000" dirty="0">
                <a:latin typeface="Arial" panose="020B0604020202020204" pitchFamily="34" charset="0"/>
                <a:ea typeface="微软雅黑" panose="020B0503020204020204" pitchFamily="34" charset="-122"/>
              </a:rPr>
              <a:t>5</a:t>
            </a:r>
            <a:r>
              <a:rPr lang="zh-CN" altLang="en-US" sz="1400" kern="100" dirty="0">
                <a:latin typeface="Arial" panose="020B0604020202020204" pitchFamily="34" charset="0"/>
                <a:ea typeface="微软雅黑" panose="020B0503020204020204" pitchFamily="34" charset="-122"/>
              </a:rPr>
              <a:t>会在</a:t>
            </a:r>
            <a:r>
              <a:rPr lang="en-US" altLang="zh-CN" sz="1400" kern="100" dirty="0">
                <a:latin typeface="Arial" panose="020B0604020202020204" pitchFamily="34" charset="0"/>
                <a:ea typeface="微软雅黑" panose="020B0503020204020204" pitchFamily="34" charset="-122"/>
              </a:rPr>
              <a:t>700°C</a:t>
            </a:r>
            <a:r>
              <a:rPr lang="zh-CN" altLang="en-US" sz="1400" kern="100" dirty="0">
                <a:latin typeface="Arial" panose="020B0604020202020204" pitchFamily="34" charset="0"/>
                <a:ea typeface="微软雅黑" panose="020B0503020204020204" pitchFamily="34" charset="-122"/>
              </a:rPr>
              <a:t>以上迅速挥发，导致</a:t>
            </a:r>
            <a:r>
              <a:rPr lang="zh-CN" altLang="en-US" sz="1400" kern="100" dirty="0">
                <a:solidFill>
                  <a:srgbClr val="C00000"/>
                </a:solidFill>
                <a:latin typeface="Arial" panose="020B0604020202020204" pitchFamily="34" charset="0"/>
                <a:ea typeface="微软雅黑" panose="020B0503020204020204" pitchFamily="34" charset="-122"/>
              </a:rPr>
              <a:t>氧化层</a:t>
            </a:r>
            <a:r>
              <a:rPr lang="en-US" altLang="zh-CN" sz="1400" kern="100" dirty="0">
                <a:solidFill>
                  <a:srgbClr val="C00000"/>
                </a:solidFill>
                <a:latin typeface="Arial" panose="020B0604020202020204" pitchFamily="34" charset="0"/>
                <a:ea typeface="微软雅黑" panose="020B0503020204020204" pitchFamily="34" charset="-122"/>
              </a:rPr>
              <a:t>V</a:t>
            </a:r>
            <a:r>
              <a:rPr lang="zh-CN" altLang="en-US" sz="1400" kern="100" dirty="0">
                <a:solidFill>
                  <a:srgbClr val="C00000"/>
                </a:solidFill>
                <a:latin typeface="Arial" panose="020B0604020202020204" pitchFamily="34" charset="0"/>
                <a:ea typeface="微软雅黑" panose="020B0503020204020204" pitchFamily="34" charset="-122"/>
              </a:rPr>
              <a:t>元素含量减少</a:t>
            </a:r>
            <a:r>
              <a:rPr lang="zh-CN" altLang="en-US" sz="1400" kern="100" dirty="0">
                <a:latin typeface="Arial" panose="020B0604020202020204" pitchFamily="34" charset="0"/>
                <a:ea typeface="微软雅黑" panose="020B0503020204020204" pitchFamily="34" charset="-122"/>
              </a:rPr>
              <a:t>。</a:t>
            </a:r>
          </a:p>
        </p:txBody>
      </p:sp>
      <p:pic>
        <p:nvPicPr>
          <p:cNvPr id="10" name="图片 9">
            <a:extLst>
              <a:ext uri="{FF2B5EF4-FFF2-40B4-BE49-F238E27FC236}">
                <a16:creationId xmlns:a16="http://schemas.microsoft.com/office/drawing/2014/main" id="{BCEF221D-BA2A-417C-B91C-F24AC61D4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28" y="1158756"/>
            <a:ext cx="2663801" cy="1997851"/>
          </a:xfrm>
          <a:prstGeom prst="rect">
            <a:avLst/>
          </a:prstGeom>
        </p:spPr>
      </p:pic>
      <p:pic>
        <p:nvPicPr>
          <p:cNvPr id="25" name="图片 24">
            <a:extLst>
              <a:ext uri="{FF2B5EF4-FFF2-40B4-BE49-F238E27FC236}">
                <a16:creationId xmlns:a16="http://schemas.microsoft.com/office/drawing/2014/main" id="{70C2E249-4E92-433D-A419-2BA5D9ED6E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6381" y="1158756"/>
            <a:ext cx="2664000" cy="1997851"/>
          </a:xfrm>
          <a:prstGeom prst="rect">
            <a:avLst/>
          </a:prstGeom>
        </p:spPr>
      </p:pic>
      <p:sp>
        <p:nvSpPr>
          <p:cNvPr id="27" name="十字形 26">
            <a:extLst>
              <a:ext uri="{FF2B5EF4-FFF2-40B4-BE49-F238E27FC236}">
                <a16:creationId xmlns:a16="http://schemas.microsoft.com/office/drawing/2014/main" id="{DEE9D424-8204-48B4-ABAC-3F1DA605ACD8}"/>
              </a:ext>
            </a:extLst>
          </p:cNvPr>
          <p:cNvSpPr/>
          <p:nvPr/>
        </p:nvSpPr>
        <p:spPr>
          <a:xfrm>
            <a:off x="4648424" y="1491995"/>
            <a:ext cx="215900" cy="215900"/>
          </a:xfrm>
          <a:prstGeom prst="plus">
            <a:avLst>
              <a:gd name="adj" fmla="val 4411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十字形 27">
            <a:extLst>
              <a:ext uri="{FF2B5EF4-FFF2-40B4-BE49-F238E27FC236}">
                <a16:creationId xmlns:a16="http://schemas.microsoft.com/office/drawing/2014/main" id="{37FB7CEB-D47E-4909-AA5C-85737EA1E213}"/>
              </a:ext>
            </a:extLst>
          </p:cNvPr>
          <p:cNvSpPr/>
          <p:nvPr/>
        </p:nvSpPr>
        <p:spPr>
          <a:xfrm>
            <a:off x="5745311" y="2049730"/>
            <a:ext cx="215900" cy="215900"/>
          </a:xfrm>
          <a:prstGeom prst="plus">
            <a:avLst>
              <a:gd name="adj" fmla="val 4411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EFE0EDC-2DEB-4AAC-8000-B2FDA67A1B62}"/>
              </a:ext>
            </a:extLst>
          </p:cNvPr>
          <p:cNvSpPr txBox="1"/>
          <p:nvPr/>
        </p:nvSpPr>
        <p:spPr>
          <a:xfrm>
            <a:off x="4827898" y="1322946"/>
            <a:ext cx="722226" cy="276999"/>
          </a:xfrm>
          <a:prstGeom prst="rect">
            <a:avLst/>
          </a:prstGeom>
          <a:noFill/>
        </p:spPr>
        <p:txBody>
          <a:bodyPr wrap="square" rtlCol="0">
            <a:spAutoFit/>
          </a:bodyPr>
          <a:lstStyle/>
          <a:p>
            <a:r>
              <a:rPr lang="en-US" altLang="zh-CN" sz="1200" b="1" dirty="0">
                <a:solidFill>
                  <a:srgbClr val="FFC000"/>
                </a:solidFill>
                <a:latin typeface="Arial" panose="020B0604020202020204" pitchFamily="34" charset="0"/>
                <a:cs typeface="Arial" panose="020B0604020202020204" pitchFamily="34" charset="0"/>
              </a:rPr>
              <a:t>Spot 1</a:t>
            </a:r>
            <a:endParaRPr lang="zh-CN" altLang="en-US" sz="1200" b="1" dirty="0">
              <a:solidFill>
                <a:srgbClr val="FFC000"/>
              </a:solidFill>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0B78B785-B128-45BA-8C77-301D099C826C}"/>
              </a:ext>
            </a:extLst>
          </p:cNvPr>
          <p:cNvSpPr txBox="1"/>
          <p:nvPr/>
        </p:nvSpPr>
        <p:spPr>
          <a:xfrm>
            <a:off x="5685148" y="1741212"/>
            <a:ext cx="722226" cy="276999"/>
          </a:xfrm>
          <a:prstGeom prst="rect">
            <a:avLst/>
          </a:prstGeom>
          <a:noFill/>
        </p:spPr>
        <p:txBody>
          <a:bodyPr wrap="square" rtlCol="0">
            <a:spAutoFit/>
          </a:bodyPr>
          <a:lstStyle/>
          <a:p>
            <a:r>
              <a:rPr lang="en-US" altLang="zh-CN" sz="1200" b="1" dirty="0">
                <a:solidFill>
                  <a:srgbClr val="FFC000"/>
                </a:solidFill>
                <a:latin typeface="Arial" panose="020B0604020202020204" pitchFamily="34" charset="0"/>
                <a:cs typeface="Arial" panose="020B0604020202020204" pitchFamily="34" charset="0"/>
              </a:rPr>
              <a:t>Spot 2</a:t>
            </a:r>
            <a:endParaRPr lang="zh-CN" altLang="en-US" sz="1200" b="1" dirty="0">
              <a:solidFill>
                <a:srgbClr val="FFC000"/>
              </a:solidFill>
              <a:latin typeface="Arial" panose="020B0604020202020204" pitchFamily="34" charset="0"/>
              <a:cs typeface="Arial" panose="020B0604020202020204" pitchFamily="34" charset="0"/>
            </a:endParaRPr>
          </a:p>
        </p:txBody>
      </p:sp>
      <p:pic>
        <p:nvPicPr>
          <p:cNvPr id="33" name="图片 32">
            <a:extLst>
              <a:ext uri="{FF2B5EF4-FFF2-40B4-BE49-F238E27FC236}">
                <a16:creationId xmlns:a16="http://schemas.microsoft.com/office/drawing/2014/main" id="{BEF538E1-CB2B-421A-82DD-8D8733673DF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42896" y="2881249"/>
            <a:ext cx="642937" cy="211931"/>
          </a:xfrm>
          <a:prstGeom prst="rect">
            <a:avLst/>
          </a:prstGeom>
        </p:spPr>
      </p:pic>
      <p:sp>
        <p:nvSpPr>
          <p:cNvPr id="34" name="十字形 33">
            <a:extLst>
              <a:ext uri="{FF2B5EF4-FFF2-40B4-BE49-F238E27FC236}">
                <a16:creationId xmlns:a16="http://schemas.microsoft.com/office/drawing/2014/main" id="{E64A6A7E-3652-420E-B7D9-15733FE36EB4}"/>
              </a:ext>
            </a:extLst>
          </p:cNvPr>
          <p:cNvSpPr/>
          <p:nvPr/>
        </p:nvSpPr>
        <p:spPr>
          <a:xfrm>
            <a:off x="843058" y="1741212"/>
            <a:ext cx="144000" cy="144000"/>
          </a:xfrm>
          <a:prstGeom prst="plus">
            <a:avLst>
              <a:gd name="adj" fmla="val 4411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60922A7-81AD-4F30-8ACD-85FEADA34560}"/>
              </a:ext>
            </a:extLst>
          </p:cNvPr>
          <p:cNvSpPr txBox="1"/>
          <p:nvPr/>
        </p:nvSpPr>
        <p:spPr>
          <a:xfrm>
            <a:off x="741544" y="1443350"/>
            <a:ext cx="722226" cy="276999"/>
          </a:xfrm>
          <a:prstGeom prst="rect">
            <a:avLst/>
          </a:prstGeom>
          <a:noFill/>
        </p:spPr>
        <p:txBody>
          <a:bodyPr wrap="square" rtlCol="0">
            <a:spAutoFit/>
          </a:bodyPr>
          <a:lstStyle/>
          <a:p>
            <a:r>
              <a:rPr lang="en-US" altLang="zh-CN" sz="1200" b="1" dirty="0">
                <a:solidFill>
                  <a:srgbClr val="FFC000"/>
                </a:solidFill>
                <a:latin typeface="Arial" panose="020B0604020202020204" pitchFamily="34" charset="0"/>
                <a:cs typeface="Arial" panose="020B0604020202020204" pitchFamily="34" charset="0"/>
              </a:rPr>
              <a:t>Spot 1</a:t>
            </a:r>
            <a:endParaRPr lang="zh-CN" altLang="en-US" sz="1200" b="1" dirty="0">
              <a:solidFill>
                <a:srgbClr val="FFC000"/>
              </a:solidFill>
              <a:latin typeface="Arial" panose="020B0604020202020204" pitchFamily="34" charset="0"/>
              <a:cs typeface="Arial" panose="020B0604020202020204" pitchFamily="34" charset="0"/>
            </a:endParaRPr>
          </a:p>
        </p:txBody>
      </p:sp>
      <p:sp>
        <p:nvSpPr>
          <p:cNvPr id="37" name="十字形 36">
            <a:extLst>
              <a:ext uri="{FF2B5EF4-FFF2-40B4-BE49-F238E27FC236}">
                <a16:creationId xmlns:a16="http://schemas.microsoft.com/office/drawing/2014/main" id="{CC208485-77C9-4319-A703-F429135FA009}"/>
              </a:ext>
            </a:extLst>
          </p:cNvPr>
          <p:cNvSpPr/>
          <p:nvPr/>
        </p:nvSpPr>
        <p:spPr>
          <a:xfrm>
            <a:off x="2390052" y="1612399"/>
            <a:ext cx="144000" cy="144000"/>
          </a:xfrm>
          <a:prstGeom prst="plus">
            <a:avLst>
              <a:gd name="adj" fmla="val 4411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1AEB9D9-C8B5-4AB7-8F68-2C98D672B91E}"/>
              </a:ext>
            </a:extLst>
          </p:cNvPr>
          <p:cNvSpPr txBox="1"/>
          <p:nvPr/>
        </p:nvSpPr>
        <p:spPr>
          <a:xfrm>
            <a:off x="1883392" y="1353495"/>
            <a:ext cx="722226" cy="276999"/>
          </a:xfrm>
          <a:prstGeom prst="rect">
            <a:avLst/>
          </a:prstGeom>
          <a:noFill/>
        </p:spPr>
        <p:txBody>
          <a:bodyPr wrap="square" rtlCol="0">
            <a:spAutoFit/>
          </a:bodyPr>
          <a:lstStyle/>
          <a:p>
            <a:r>
              <a:rPr lang="en-US" altLang="zh-CN" sz="1200" b="1" dirty="0">
                <a:solidFill>
                  <a:srgbClr val="FFC000"/>
                </a:solidFill>
                <a:latin typeface="Arial" panose="020B0604020202020204" pitchFamily="34" charset="0"/>
                <a:cs typeface="Arial" panose="020B0604020202020204" pitchFamily="34" charset="0"/>
              </a:rPr>
              <a:t>Spot 2</a:t>
            </a:r>
            <a:endParaRPr lang="zh-CN" altLang="en-US" sz="1200" b="1" dirty="0">
              <a:solidFill>
                <a:srgbClr val="FFC000"/>
              </a:solidFill>
              <a:latin typeface="Arial" panose="020B0604020202020204" pitchFamily="34" charset="0"/>
              <a:cs typeface="Arial" panose="020B0604020202020204" pitchFamily="34" charset="0"/>
            </a:endParaRPr>
          </a:p>
        </p:txBody>
      </p:sp>
      <p:sp>
        <p:nvSpPr>
          <p:cNvPr id="40" name="十字形 39">
            <a:extLst>
              <a:ext uri="{FF2B5EF4-FFF2-40B4-BE49-F238E27FC236}">
                <a16:creationId xmlns:a16="http://schemas.microsoft.com/office/drawing/2014/main" id="{E653A7D7-3912-4A64-B6FF-0B325D55A8D4}"/>
              </a:ext>
            </a:extLst>
          </p:cNvPr>
          <p:cNvSpPr/>
          <p:nvPr/>
        </p:nvSpPr>
        <p:spPr>
          <a:xfrm>
            <a:off x="2028605" y="2601923"/>
            <a:ext cx="144000" cy="144000"/>
          </a:xfrm>
          <a:prstGeom prst="plus">
            <a:avLst>
              <a:gd name="adj" fmla="val 4411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06DD515A-3E01-41A2-911C-1A0669935051}"/>
              </a:ext>
            </a:extLst>
          </p:cNvPr>
          <p:cNvSpPr txBox="1"/>
          <p:nvPr/>
        </p:nvSpPr>
        <p:spPr>
          <a:xfrm>
            <a:off x="1414329" y="2376307"/>
            <a:ext cx="722226" cy="276999"/>
          </a:xfrm>
          <a:prstGeom prst="rect">
            <a:avLst/>
          </a:prstGeom>
          <a:noFill/>
        </p:spPr>
        <p:txBody>
          <a:bodyPr wrap="square" rtlCol="0">
            <a:spAutoFit/>
          </a:bodyPr>
          <a:lstStyle/>
          <a:p>
            <a:r>
              <a:rPr lang="en-US" altLang="zh-CN" sz="1200" b="1" dirty="0">
                <a:solidFill>
                  <a:srgbClr val="FFC000"/>
                </a:solidFill>
                <a:latin typeface="Arial" panose="020B0604020202020204" pitchFamily="34" charset="0"/>
                <a:cs typeface="Arial" panose="020B0604020202020204" pitchFamily="34" charset="0"/>
              </a:rPr>
              <a:t>Spot 3</a:t>
            </a:r>
            <a:endParaRPr lang="zh-CN" altLang="en-US" sz="1200" b="1" dirty="0">
              <a:solidFill>
                <a:srgbClr val="FFC000"/>
              </a:solidFill>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39633CD0-08DD-4449-BE51-087A1DCEBE1C}"/>
              </a:ext>
            </a:extLst>
          </p:cNvPr>
          <p:cNvSpPr txBox="1"/>
          <p:nvPr/>
        </p:nvSpPr>
        <p:spPr>
          <a:xfrm>
            <a:off x="967369" y="1889619"/>
            <a:ext cx="1368355" cy="276999"/>
          </a:xfrm>
          <a:prstGeom prst="rect">
            <a:avLst/>
          </a:prstGeom>
          <a:noFill/>
        </p:spPr>
        <p:txBody>
          <a:bodyPr wrap="square" rtlCol="0">
            <a:spAutoFit/>
          </a:bodyPr>
          <a:lstStyle/>
          <a:p>
            <a:r>
              <a:rPr lang="en-US" altLang="zh-CN" sz="1200" dirty="0">
                <a:solidFill>
                  <a:schemeClr val="bg1"/>
                </a:solidFill>
                <a:latin typeface="Arial" panose="020B0604020202020204" pitchFamily="34" charset="0"/>
                <a:cs typeface="Arial" panose="020B0604020202020204" pitchFamily="34" charset="0"/>
              </a:rPr>
              <a:t>Al enriched area</a:t>
            </a:r>
            <a:endParaRPr lang="zh-CN" altLang="en-US" sz="1200" dirty="0">
              <a:solidFill>
                <a:schemeClr val="bg1"/>
              </a:solidFill>
              <a:latin typeface="Arial" panose="020B0604020202020204" pitchFamily="34" charset="0"/>
              <a:cs typeface="Arial" panose="020B0604020202020204" pitchFamily="34" charset="0"/>
            </a:endParaRPr>
          </a:p>
        </p:txBody>
      </p:sp>
      <p:cxnSp>
        <p:nvCxnSpPr>
          <p:cNvPr id="12" name="直接箭头连接符 11">
            <a:extLst>
              <a:ext uri="{FF2B5EF4-FFF2-40B4-BE49-F238E27FC236}">
                <a16:creationId xmlns:a16="http://schemas.microsoft.com/office/drawing/2014/main" id="{3CCECF87-B033-4E71-982A-1E008A7F3EF4}"/>
              </a:ext>
            </a:extLst>
          </p:cNvPr>
          <p:cNvCxnSpPr/>
          <p:nvPr/>
        </p:nvCxnSpPr>
        <p:spPr>
          <a:xfrm>
            <a:off x="2217866" y="2049730"/>
            <a:ext cx="244186" cy="831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D4F59BD4-FD00-41B1-A4C6-F1063090CC1A}"/>
              </a:ext>
            </a:extLst>
          </p:cNvPr>
          <p:cNvSpPr/>
          <p:nvPr/>
        </p:nvSpPr>
        <p:spPr>
          <a:xfrm>
            <a:off x="385866" y="3192777"/>
            <a:ext cx="2832124"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3-14 TC4</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氧化层截面</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SEM</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图像</a:t>
            </a:r>
            <a:endParaRPr lang="zh-CN"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4" name="矩形 43">
            <a:extLst>
              <a:ext uri="{FF2B5EF4-FFF2-40B4-BE49-F238E27FC236}">
                <a16:creationId xmlns:a16="http://schemas.microsoft.com/office/drawing/2014/main" id="{30A83D94-AAA8-418C-8F12-712FC4C4A122}"/>
              </a:ext>
            </a:extLst>
          </p:cNvPr>
          <p:cNvSpPr/>
          <p:nvPr/>
        </p:nvSpPr>
        <p:spPr>
          <a:xfrm>
            <a:off x="3738718" y="3192777"/>
            <a:ext cx="2832124"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3-15 TC4</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氧化层表面</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SEM</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图像</a:t>
            </a:r>
            <a:endParaRPr lang="zh-CN"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graphicFrame>
        <p:nvGraphicFramePr>
          <p:cNvPr id="45" name="表格 3">
            <a:extLst>
              <a:ext uri="{FF2B5EF4-FFF2-40B4-BE49-F238E27FC236}">
                <a16:creationId xmlns:a16="http://schemas.microsoft.com/office/drawing/2014/main" id="{8FFFDFFB-795C-4DE9-AD84-59D31F0DDDD9}"/>
              </a:ext>
            </a:extLst>
          </p:cNvPr>
          <p:cNvGraphicFramePr>
            <a:graphicFrameLocks noGrp="1"/>
          </p:cNvGraphicFramePr>
          <p:nvPr>
            <p:extLst>
              <p:ext uri="{D42A27DB-BD31-4B8C-83A1-F6EECF244321}">
                <p14:modId xmlns:p14="http://schemas.microsoft.com/office/powerpoint/2010/main" val="622235085"/>
              </p:ext>
            </p:extLst>
          </p:nvPr>
        </p:nvGraphicFramePr>
        <p:xfrm>
          <a:off x="316045" y="3777439"/>
          <a:ext cx="2901945" cy="1523995"/>
        </p:xfrm>
        <a:graphic>
          <a:graphicData uri="http://schemas.openxmlformats.org/drawingml/2006/table">
            <a:tbl>
              <a:tblPr firstRow="1" bandRow="1">
                <a:tableStyleId>{5C22544A-7EE6-4342-B048-85BDC9FD1C3A}</a:tableStyleId>
              </a:tblPr>
              <a:tblGrid>
                <a:gridCol w="544507">
                  <a:extLst>
                    <a:ext uri="{9D8B030D-6E8A-4147-A177-3AD203B41FA5}">
                      <a16:colId xmlns:a16="http://schemas.microsoft.com/office/drawing/2014/main" val="3061437628"/>
                    </a:ext>
                  </a:extLst>
                </a:gridCol>
                <a:gridCol w="616271">
                  <a:extLst>
                    <a:ext uri="{9D8B030D-6E8A-4147-A177-3AD203B41FA5}">
                      <a16:colId xmlns:a16="http://schemas.microsoft.com/office/drawing/2014/main" val="1847515767"/>
                    </a:ext>
                  </a:extLst>
                </a:gridCol>
                <a:gridCol w="580389">
                  <a:extLst>
                    <a:ext uri="{9D8B030D-6E8A-4147-A177-3AD203B41FA5}">
                      <a16:colId xmlns:a16="http://schemas.microsoft.com/office/drawing/2014/main" val="298039602"/>
                    </a:ext>
                  </a:extLst>
                </a:gridCol>
                <a:gridCol w="580389">
                  <a:extLst>
                    <a:ext uri="{9D8B030D-6E8A-4147-A177-3AD203B41FA5}">
                      <a16:colId xmlns:a16="http://schemas.microsoft.com/office/drawing/2014/main" val="4214915641"/>
                    </a:ext>
                  </a:extLst>
                </a:gridCol>
                <a:gridCol w="580389">
                  <a:extLst>
                    <a:ext uri="{9D8B030D-6E8A-4147-A177-3AD203B41FA5}">
                      <a16:colId xmlns:a16="http://schemas.microsoft.com/office/drawing/2014/main" val="3577514843"/>
                    </a:ext>
                  </a:extLst>
                </a:gridCol>
              </a:tblGrid>
              <a:tr h="304799">
                <a:tc rowSpan="2">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Spot</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Atomic(%)</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4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pPr algn="ctr"/>
                      <a:endParaRPr lang="zh-CN" altLang="en-US" sz="14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5845016"/>
                  </a:ext>
                </a:extLst>
              </a:tr>
              <a:tr h="304799">
                <a:tc vMerge="1">
                  <a:txBody>
                    <a:bodyPr/>
                    <a:lstStyle/>
                    <a:p>
                      <a:pPr algn="ctr"/>
                      <a:endParaRPr lang="zh-CN" altLang="en-US" sz="14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Ti</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Al</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V</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a:solidFill>
                            <a:schemeClr val="tx1">
                              <a:lumMod val="75000"/>
                              <a:lumOff val="25000"/>
                            </a:schemeClr>
                          </a:solidFill>
                          <a:latin typeface="Arial" panose="020B0604020202020204" pitchFamily="34" charset="0"/>
                          <a:ea typeface="微软雅黑" panose="020B0503020204020204" pitchFamily="34" charset="-122"/>
                        </a:rPr>
                        <a:t>O</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864802"/>
                  </a:ext>
                </a:extLst>
              </a:tr>
              <a:tr h="304799">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1</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82.21</a:t>
                      </a:r>
                      <a:endParaRPr lang="zh-CN" altLang="en-US"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aseline="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6.80</a:t>
                      </a:r>
                      <a:endParaRPr lang="zh-CN" altLang="en-US" sz="1200" baseline="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3.63</a:t>
                      </a:r>
                      <a:endParaRPr lang="zh-CN" altLang="en-US"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6.45</a:t>
                      </a:r>
                      <a:endParaRPr lang="zh-CN" altLang="en-US"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94229771"/>
                  </a:ext>
                </a:extLst>
              </a:tr>
              <a:tr h="304799">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2</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58.70</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1" baseline="0" dirty="0">
                          <a:solidFill>
                            <a:srgbClr val="066188"/>
                          </a:solidFill>
                          <a:latin typeface="Arial" panose="020B0604020202020204" pitchFamily="34" charset="0"/>
                          <a:ea typeface="微软雅黑" panose="020B0503020204020204" pitchFamily="34" charset="-122"/>
                        </a:rPr>
                        <a:t>11.24</a:t>
                      </a:r>
                      <a:endParaRPr lang="zh-CN" altLang="en-US" sz="1200" b="1" baseline="0" dirty="0">
                        <a:solidFill>
                          <a:srgbClr val="066188"/>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1" baseline="0" dirty="0">
                          <a:solidFill>
                            <a:srgbClr val="C00000"/>
                          </a:solidFill>
                          <a:latin typeface="Arial" panose="020B0604020202020204" pitchFamily="34" charset="0"/>
                          <a:ea typeface="微软雅黑" panose="020B0503020204020204" pitchFamily="34" charset="-122"/>
                        </a:rPr>
                        <a:t>1.64</a:t>
                      </a:r>
                      <a:endParaRPr lang="zh-CN" altLang="en-US" sz="1200" b="1" baseline="0" dirty="0">
                        <a:solidFill>
                          <a:srgbClr val="C00000"/>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0" baseline="0">
                          <a:solidFill>
                            <a:schemeClr val="tx1">
                              <a:lumMod val="75000"/>
                              <a:lumOff val="25000"/>
                            </a:schemeClr>
                          </a:solidFill>
                          <a:latin typeface="Arial" panose="020B0604020202020204" pitchFamily="34" charset="0"/>
                          <a:ea typeface="微软雅黑" panose="020B0503020204020204" pitchFamily="34" charset="-122"/>
                        </a:rPr>
                        <a:t>28.42</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16677713"/>
                  </a:ext>
                </a:extLst>
              </a:tr>
              <a:tr h="304799">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3</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65.17</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a:solidFill>
                            <a:schemeClr val="tx1">
                              <a:lumMod val="75000"/>
                              <a:lumOff val="25000"/>
                            </a:schemeClr>
                          </a:solidFill>
                          <a:latin typeface="Arial" panose="020B0604020202020204" pitchFamily="34" charset="0"/>
                          <a:ea typeface="微软雅黑" panose="020B0503020204020204" pitchFamily="34" charset="-122"/>
                        </a:rPr>
                        <a:t>6.89</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baseline="0" dirty="0">
                          <a:solidFill>
                            <a:srgbClr val="C00000"/>
                          </a:solidFill>
                          <a:latin typeface="Arial" panose="020B0604020202020204" pitchFamily="34" charset="0"/>
                          <a:ea typeface="微软雅黑" panose="020B0503020204020204" pitchFamily="34" charset="-122"/>
                        </a:rPr>
                        <a:t>1.97</a:t>
                      </a:r>
                      <a:endParaRPr lang="zh-CN" altLang="en-US" sz="1200" b="1" baseline="0" dirty="0">
                        <a:solidFill>
                          <a:srgbClr val="C00000"/>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25.97</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9856963"/>
                  </a:ext>
                </a:extLst>
              </a:tr>
            </a:tbl>
          </a:graphicData>
        </a:graphic>
      </p:graphicFrame>
      <p:graphicFrame>
        <p:nvGraphicFramePr>
          <p:cNvPr id="46" name="表格 3">
            <a:extLst>
              <a:ext uri="{FF2B5EF4-FFF2-40B4-BE49-F238E27FC236}">
                <a16:creationId xmlns:a16="http://schemas.microsoft.com/office/drawing/2014/main" id="{EAB38F3A-0A11-4AC2-B389-E0ACE78A1484}"/>
              </a:ext>
            </a:extLst>
          </p:cNvPr>
          <p:cNvGraphicFramePr>
            <a:graphicFrameLocks noGrp="1"/>
          </p:cNvGraphicFramePr>
          <p:nvPr>
            <p:extLst>
              <p:ext uri="{D42A27DB-BD31-4B8C-83A1-F6EECF244321}">
                <p14:modId xmlns:p14="http://schemas.microsoft.com/office/powerpoint/2010/main" val="1173296281"/>
              </p:ext>
            </p:extLst>
          </p:nvPr>
        </p:nvGraphicFramePr>
        <p:xfrm>
          <a:off x="3755909" y="3761339"/>
          <a:ext cx="2901945" cy="1219196"/>
        </p:xfrm>
        <a:graphic>
          <a:graphicData uri="http://schemas.openxmlformats.org/drawingml/2006/table">
            <a:tbl>
              <a:tblPr firstRow="1" bandRow="1">
                <a:tableStyleId>{5C22544A-7EE6-4342-B048-85BDC9FD1C3A}</a:tableStyleId>
              </a:tblPr>
              <a:tblGrid>
                <a:gridCol w="544507">
                  <a:extLst>
                    <a:ext uri="{9D8B030D-6E8A-4147-A177-3AD203B41FA5}">
                      <a16:colId xmlns:a16="http://schemas.microsoft.com/office/drawing/2014/main" val="3061437628"/>
                    </a:ext>
                  </a:extLst>
                </a:gridCol>
                <a:gridCol w="616271">
                  <a:extLst>
                    <a:ext uri="{9D8B030D-6E8A-4147-A177-3AD203B41FA5}">
                      <a16:colId xmlns:a16="http://schemas.microsoft.com/office/drawing/2014/main" val="1847515767"/>
                    </a:ext>
                  </a:extLst>
                </a:gridCol>
                <a:gridCol w="580389">
                  <a:extLst>
                    <a:ext uri="{9D8B030D-6E8A-4147-A177-3AD203B41FA5}">
                      <a16:colId xmlns:a16="http://schemas.microsoft.com/office/drawing/2014/main" val="298039602"/>
                    </a:ext>
                  </a:extLst>
                </a:gridCol>
                <a:gridCol w="580389">
                  <a:extLst>
                    <a:ext uri="{9D8B030D-6E8A-4147-A177-3AD203B41FA5}">
                      <a16:colId xmlns:a16="http://schemas.microsoft.com/office/drawing/2014/main" val="4214915641"/>
                    </a:ext>
                  </a:extLst>
                </a:gridCol>
                <a:gridCol w="580389">
                  <a:extLst>
                    <a:ext uri="{9D8B030D-6E8A-4147-A177-3AD203B41FA5}">
                      <a16:colId xmlns:a16="http://schemas.microsoft.com/office/drawing/2014/main" val="3577514843"/>
                    </a:ext>
                  </a:extLst>
                </a:gridCol>
              </a:tblGrid>
              <a:tr h="304799">
                <a:tc rowSpan="2">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Spot</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Atomic(%)</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4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pPr algn="ctr"/>
                      <a:endParaRPr lang="zh-CN" altLang="en-US" sz="14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5845016"/>
                  </a:ext>
                </a:extLst>
              </a:tr>
              <a:tr h="304799">
                <a:tc vMerge="1">
                  <a:txBody>
                    <a:bodyPr/>
                    <a:lstStyle/>
                    <a:p>
                      <a:pPr algn="ctr"/>
                      <a:endParaRPr lang="zh-CN" altLang="en-US" sz="14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Ti</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Al</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V</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O</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864802"/>
                  </a:ext>
                </a:extLst>
              </a:tr>
              <a:tr h="304799">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1</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49.40</a:t>
                      </a:r>
                      <a:endParaRPr lang="zh-CN" altLang="en-US"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4.82</a:t>
                      </a:r>
                      <a:endParaRPr lang="zh-CN" altLang="en-US"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1" baseline="0" dirty="0">
                          <a:solidFill>
                            <a:srgbClr val="C00000"/>
                          </a:solidFill>
                          <a:latin typeface="Arial" panose="020B0604020202020204" pitchFamily="34" charset="0"/>
                          <a:ea typeface="微软雅黑" panose="020B0503020204020204" pitchFamily="34" charset="-122"/>
                          <a:cs typeface="Arial" panose="020B0604020202020204" pitchFamily="34" charset="0"/>
                        </a:rPr>
                        <a:t>1.01</a:t>
                      </a:r>
                      <a:endParaRPr lang="zh-CN" altLang="en-US" sz="1200" b="1" baseline="0" dirty="0">
                        <a:solidFill>
                          <a:srgbClr val="C00000"/>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44.77</a:t>
                      </a:r>
                      <a:endParaRPr lang="zh-CN" altLang="en-US" sz="1200" baseline="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94229771"/>
                  </a:ext>
                </a:extLst>
              </a:tr>
              <a:tr h="304799">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2</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71.52</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baseline="0" dirty="0">
                          <a:solidFill>
                            <a:srgbClr val="066188"/>
                          </a:solidFill>
                          <a:latin typeface="Arial" panose="020B0604020202020204" pitchFamily="34" charset="0"/>
                          <a:ea typeface="微软雅黑" panose="020B0503020204020204" pitchFamily="34" charset="-122"/>
                        </a:rPr>
                        <a:t>12.91</a:t>
                      </a:r>
                      <a:endParaRPr lang="zh-CN" altLang="en-US" sz="1200" b="1" baseline="0" dirty="0">
                        <a:solidFill>
                          <a:srgbClr val="066188"/>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baseline="0" dirty="0">
                          <a:solidFill>
                            <a:srgbClr val="C00000"/>
                          </a:solidFill>
                          <a:latin typeface="Arial" panose="020B0604020202020204" pitchFamily="34" charset="0"/>
                          <a:ea typeface="微软雅黑" panose="020B0503020204020204" pitchFamily="34" charset="-122"/>
                        </a:rPr>
                        <a:t>2.37</a:t>
                      </a:r>
                      <a:endParaRPr lang="zh-CN" altLang="en-US" sz="1200" b="1" baseline="0" dirty="0">
                        <a:solidFill>
                          <a:srgbClr val="C00000"/>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baseline="0" dirty="0">
                          <a:solidFill>
                            <a:schemeClr val="tx1">
                              <a:lumMod val="75000"/>
                              <a:lumOff val="25000"/>
                            </a:schemeClr>
                          </a:solidFill>
                          <a:latin typeface="Arial" panose="020B0604020202020204" pitchFamily="34" charset="0"/>
                          <a:ea typeface="微软雅黑" panose="020B0503020204020204" pitchFamily="34" charset="-122"/>
                        </a:rPr>
                        <a:t>13.20</a:t>
                      </a:r>
                      <a:endParaRPr lang="zh-CN" altLang="en-US" sz="1200" b="0" baseline="0" dirty="0">
                        <a:solidFill>
                          <a:schemeClr val="tx1">
                            <a:lumMod val="75000"/>
                            <a:lumOff val="25000"/>
                          </a:schemeClr>
                        </a:solidFill>
                        <a:latin typeface="Arial" panose="020B0604020202020204" pitchFamily="34" charset="0"/>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9856963"/>
                  </a:ext>
                </a:extLst>
              </a:tr>
            </a:tbl>
          </a:graphicData>
        </a:graphic>
      </p:graphicFrame>
      <p:sp>
        <p:nvSpPr>
          <p:cNvPr id="47" name="矩形 46">
            <a:extLst>
              <a:ext uri="{FF2B5EF4-FFF2-40B4-BE49-F238E27FC236}">
                <a16:creationId xmlns:a16="http://schemas.microsoft.com/office/drawing/2014/main" id="{B22F69ED-8B84-4E45-90BD-38FF19F8EAE0}"/>
              </a:ext>
            </a:extLst>
          </p:cNvPr>
          <p:cNvSpPr/>
          <p:nvPr/>
        </p:nvSpPr>
        <p:spPr>
          <a:xfrm>
            <a:off x="385866" y="3505946"/>
            <a:ext cx="2832124"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表</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3-1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3-13EDS</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结果</a:t>
            </a:r>
            <a:endParaRPr lang="zh-CN"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8" name="矩形 47">
            <a:extLst>
              <a:ext uri="{FF2B5EF4-FFF2-40B4-BE49-F238E27FC236}">
                <a16:creationId xmlns:a16="http://schemas.microsoft.com/office/drawing/2014/main" id="{7C137158-547E-4BD2-9D0A-3DD1CBE02F4C}"/>
              </a:ext>
            </a:extLst>
          </p:cNvPr>
          <p:cNvSpPr/>
          <p:nvPr/>
        </p:nvSpPr>
        <p:spPr>
          <a:xfrm>
            <a:off x="3755909" y="3489846"/>
            <a:ext cx="2832124"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表</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3-2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3-14EDS</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结果</a:t>
            </a:r>
            <a:endParaRPr lang="zh-CN"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pic>
        <p:nvPicPr>
          <p:cNvPr id="50" name="图片 49">
            <a:extLst>
              <a:ext uri="{FF2B5EF4-FFF2-40B4-BE49-F238E27FC236}">
                <a16:creationId xmlns:a16="http://schemas.microsoft.com/office/drawing/2014/main" id="{6B194FA5-9D69-4526-9879-C2BFAEA3FB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5776" y="702795"/>
            <a:ext cx="2160000" cy="1680605"/>
          </a:xfrm>
          <a:prstGeom prst="rect">
            <a:avLst/>
          </a:prstGeom>
        </p:spPr>
      </p:pic>
      <p:pic>
        <p:nvPicPr>
          <p:cNvPr id="51" name="图片 50">
            <a:extLst>
              <a:ext uri="{FF2B5EF4-FFF2-40B4-BE49-F238E27FC236}">
                <a16:creationId xmlns:a16="http://schemas.microsoft.com/office/drawing/2014/main" id="{4CFA6444-9BF7-49C4-A344-814F2FE00A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5776" y="2515286"/>
            <a:ext cx="2160000" cy="1678489"/>
          </a:xfrm>
          <a:prstGeom prst="rect">
            <a:avLst/>
          </a:prstGeom>
        </p:spPr>
      </p:pic>
      <p:pic>
        <p:nvPicPr>
          <p:cNvPr id="52" name="图片 51">
            <a:extLst>
              <a:ext uri="{FF2B5EF4-FFF2-40B4-BE49-F238E27FC236}">
                <a16:creationId xmlns:a16="http://schemas.microsoft.com/office/drawing/2014/main" id="{29DD0A66-12DE-4F7D-BE9C-33C4CEC5EF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5113" y="695587"/>
            <a:ext cx="2160000" cy="1695019"/>
          </a:xfrm>
          <a:prstGeom prst="rect">
            <a:avLst/>
          </a:prstGeom>
        </p:spPr>
      </p:pic>
      <p:sp>
        <p:nvSpPr>
          <p:cNvPr id="53" name="文本框 52">
            <a:extLst>
              <a:ext uri="{FF2B5EF4-FFF2-40B4-BE49-F238E27FC236}">
                <a16:creationId xmlns:a16="http://schemas.microsoft.com/office/drawing/2014/main" id="{36D01539-4B9D-497A-B764-5C8AB21B6872}"/>
              </a:ext>
            </a:extLst>
          </p:cNvPr>
          <p:cNvSpPr txBox="1"/>
          <p:nvPr/>
        </p:nvSpPr>
        <p:spPr>
          <a:xfrm>
            <a:off x="9128891" y="717314"/>
            <a:ext cx="327077" cy="307777"/>
          </a:xfrm>
          <a:prstGeom prst="rect">
            <a:avLst/>
          </a:prstGeom>
          <a:noFill/>
        </p:spPr>
        <p:txBody>
          <a:bodyPr wrap="none" rtlCol="0">
            <a:spAutoFit/>
          </a:bodyPr>
          <a:lstStyle/>
          <a:p>
            <a:pPr algn="r"/>
            <a:r>
              <a:rPr lang="en-US" altLang="zh-CN" sz="1400" dirty="0">
                <a:solidFill>
                  <a:schemeClr val="bg1"/>
                </a:solidFill>
                <a:latin typeface="Arial" panose="020B0604020202020204" pitchFamily="34" charset="0"/>
                <a:cs typeface="Arial" panose="020B0604020202020204" pitchFamily="34" charset="0"/>
              </a:rPr>
              <a:t>Ti</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6984BE0E-D0E1-4866-9F91-91E53FC867B3}"/>
              </a:ext>
            </a:extLst>
          </p:cNvPr>
          <p:cNvSpPr txBox="1"/>
          <p:nvPr/>
        </p:nvSpPr>
        <p:spPr>
          <a:xfrm>
            <a:off x="11395257" y="682761"/>
            <a:ext cx="344966" cy="307777"/>
          </a:xfrm>
          <a:prstGeom prst="rect">
            <a:avLst/>
          </a:prstGeom>
          <a:noFill/>
        </p:spPr>
        <p:txBody>
          <a:bodyPr wrap="none" rtlCol="0">
            <a:spAutoFit/>
          </a:bodyPr>
          <a:lstStyle/>
          <a:p>
            <a:pPr algn="r"/>
            <a:r>
              <a:rPr lang="en-US" altLang="zh-CN" sz="1400" dirty="0">
                <a:solidFill>
                  <a:schemeClr val="bg1"/>
                </a:solidFill>
                <a:latin typeface="Arial" panose="020B0604020202020204" pitchFamily="34" charset="0"/>
                <a:cs typeface="Arial" panose="020B0604020202020204" pitchFamily="34" charset="0"/>
              </a:rPr>
              <a:t>Al</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55" name="文本框 54">
            <a:extLst>
              <a:ext uri="{FF2B5EF4-FFF2-40B4-BE49-F238E27FC236}">
                <a16:creationId xmlns:a16="http://schemas.microsoft.com/office/drawing/2014/main" id="{198B85D9-F4E8-4972-B676-358853F27C5C}"/>
              </a:ext>
            </a:extLst>
          </p:cNvPr>
          <p:cNvSpPr txBox="1"/>
          <p:nvPr/>
        </p:nvSpPr>
        <p:spPr>
          <a:xfrm>
            <a:off x="9109996" y="2550735"/>
            <a:ext cx="304892" cy="307777"/>
          </a:xfrm>
          <a:prstGeom prst="rect">
            <a:avLst/>
          </a:prstGeom>
          <a:noFill/>
        </p:spPr>
        <p:txBody>
          <a:bodyPr wrap="none" rtlCol="0">
            <a:spAutoFit/>
          </a:bodyPr>
          <a:lstStyle/>
          <a:p>
            <a:pPr algn="r"/>
            <a:r>
              <a:rPr lang="en-US" altLang="zh-CN" sz="1400" dirty="0">
                <a:solidFill>
                  <a:schemeClr val="bg1"/>
                </a:solidFill>
                <a:latin typeface="Arial" panose="020B0604020202020204" pitchFamily="34" charset="0"/>
                <a:cs typeface="Arial" panose="020B0604020202020204" pitchFamily="34" charset="0"/>
              </a:rPr>
              <a:t>V</a:t>
            </a:r>
            <a:endParaRPr lang="zh-CN" altLang="en-US" sz="1400" dirty="0">
              <a:solidFill>
                <a:schemeClr val="bg1"/>
              </a:solidFill>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1ADBC221-BE44-4C54-83CF-5AEE0BAEFD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31258" y="2505111"/>
            <a:ext cx="2160000" cy="1706700"/>
          </a:xfrm>
          <a:prstGeom prst="rect">
            <a:avLst/>
          </a:prstGeom>
        </p:spPr>
      </p:pic>
      <p:sp>
        <p:nvSpPr>
          <p:cNvPr id="62" name="文本框 61">
            <a:extLst>
              <a:ext uri="{FF2B5EF4-FFF2-40B4-BE49-F238E27FC236}">
                <a16:creationId xmlns:a16="http://schemas.microsoft.com/office/drawing/2014/main" id="{E818E3A6-82E6-480D-88F1-FB2F797061EB}"/>
              </a:ext>
            </a:extLst>
          </p:cNvPr>
          <p:cNvSpPr txBox="1"/>
          <p:nvPr/>
        </p:nvSpPr>
        <p:spPr>
          <a:xfrm>
            <a:off x="11416095" y="2512473"/>
            <a:ext cx="324128" cy="307777"/>
          </a:xfrm>
          <a:prstGeom prst="rect">
            <a:avLst/>
          </a:prstGeom>
          <a:noFill/>
        </p:spPr>
        <p:txBody>
          <a:bodyPr wrap="none" rtlCol="0">
            <a:spAutoFit/>
          </a:bodyPr>
          <a:lstStyle/>
          <a:p>
            <a:pPr algn="r"/>
            <a:r>
              <a:rPr lang="en-US" altLang="zh-CN" sz="1400" dirty="0">
                <a:solidFill>
                  <a:schemeClr val="bg1"/>
                </a:solidFill>
                <a:latin typeface="Arial" panose="020B0604020202020204" pitchFamily="34" charset="0"/>
                <a:cs typeface="Arial" panose="020B0604020202020204" pitchFamily="34" charset="0"/>
              </a:rPr>
              <a:t>O</a:t>
            </a:r>
            <a:endParaRPr lang="zh-CN" altLang="en-US" sz="1400" dirty="0">
              <a:solidFill>
                <a:schemeClr val="bg1"/>
              </a:solidFill>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414D1980-F8DA-443F-906C-261869BAE5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7273" y="4624735"/>
            <a:ext cx="2520000" cy="1956265"/>
          </a:xfrm>
          <a:prstGeom prst="rect">
            <a:avLst/>
          </a:prstGeom>
        </p:spPr>
      </p:pic>
      <p:sp>
        <p:nvSpPr>
          <p:cNvPr id="65" name="矩形 64">
            <a:extLst>
              <a:ext uri="{FF2B5EF4-FFF2-40B4-BE49-F238E27FC236}">
                <a16:creationId xmlns:a16="http://schemas.microsoft.com/office/drawing/2014/main" id="{7780748B-967D-4061-B80B-4590AAD7795D}"/>
              </a:ext>
            </a:extLst>
          </p:cNvPr>
          <p:cNvSpPr/>
          <p:nvPr/>
        </p:nvSpPr>
        <p:spPr>
          <a:xfrm>
            <a:off x="8070820" y="6581000"/>
            <a:ext cx="3068586"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3-17 V</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元素氧化热力学计算结果</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9" name="文本框 48">
            <a:extLst>
              <a:ext uri="{FF2B5EF4-FFF2-40B4-BE49-F238E27FC236}">
                <a16:creationId xmlns:a16="http://schemas.microsoft.com/office/drawing/2014/main" id="{45CD31DF-4A4C-4A94-808F-EA3741910277}"/>
              </a:ext>
            </a:extLst>
          </p:cNvPr>
          <p:cNvSpPr txBox="1"/>
          <p:nvPr/>
        </p:nvSpPr>
        <p:spPr>
          <a:xfrm>
            <a:off x="10496590" y="995587"/>
            <a:ext cx="1368355" cy="276999"/>
          </a:xfrm>
          <a:prstGeom prst="rect">
            <a:avLst/>
          </a:prstGeom>
          <a:noFill/>
        </p:spPr>
        <p:txBody>
          <a:bodyPr wrap="square" rtlCol="0">
            <a:spAutoFit/>
          </a:bodyPr>
          <a:lstStyle/>
          <a:p>
            <a:r>
              <a:rPr lang="en-US" altLang="zh-CN" sz="1200" dirty="0">
                <a:solidFill>
                  <a:schemeClr val="bg1"/>
                </a:solidFill>
                <a:latin typeface="Arial" panose="020B0604020202020204" pitchFamily="34" charset="0"/>
                <a:cs typeface="Arial" panose="020B0604020202020204" pitchFamily="34" charset="0"/>
              </a:rPr>
              <a:t>Al enriched area</a:t>
            </a:r>
            <a:endParaRPr lang="zh-CN" altLang="en-US" sz="1200" dirty="0">
              <a:solidFill>
                <a:schemeClr val="bg1"/>
              </a:solidFill>
              <a:latin typeface="Arial" panose="020B0604020202020204" pitchFamily="34" charset="0"/>
              <a:cs typeface="Arial" panose="020B0604020202020204" pitchFamily="34" charset="0"/>
            </a:endParaRPr>
          </a:p>
        </p:txBody>
      </p:sp>
      <p:cxnSp>
        <p:nvCxnSpPr>
          <p:cNvPr id="57" name="直接箭头连接符 56">
            <a:extLst>
              <a:ext uri="{FF2B5EF4-FFF2-40B4-BE49-F238E27FC236}">
                <a16:creationId xmlns:a16="http://schemas.microsoft.com/office/drawing/2014/main" id="{3C04A73D-C112-4D35-97E3-C2267CFBEB1B}"/>
              </a:ext>
            </a:extLst>
          </p:cNvPr>
          <p:cNvCxnSpPr>
            <a:cxnSpLocks/>
          </p:cNvCxnSpPr>
          <p:nvPr/>
        </p:nvCxnSpPr>
        <p:spPr>
          <a:xfrm flipH="1">
            <a:off x="10595872" y="1314767"/>
            <a:ext cx="462802" cy="2018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43807F51-7809-4F80-81F3-07E3CE0AE4CA}"/>
              </a:ext>
            </a:extLst>
          </p:cNvPr>
          <p:cNvGrpSpPr/>
          <p:nvPr/>
        </p:nvGrpSpPr>
        <p:grpSpPr>
          <a:xfrm>
            <a:off x="2981183" y="110767"/>
            <a:ext cx="6229635" cy="338554"/>
            <a:chOff x="-581232" y="6355300"/>
            <a:chExt cx="6229635" cy="338554"/>
          </a:xfrm>
        </p:grpSpPr>
        <p:sp>
          <p:nvSpPr>
            <p:cNvPr id="59" name="矩形 58">
              <a:extLst>
                <a:ext uri="{FF2B5EF4-FFF2-40B4-BE49-F238E27FC236}">
                  <a16:creationId xmlns:a16="http://schemas.microsoft.com/office/drawing/2014/main" id="{4926C2F0-3917-4819-9184-A443F66DF922}"/>
                </a:ext>
              </a:extLst>
            </p:cNvPr>
            <p:cNvSpPr/>
            <p:nvPr/>
          </p:nvSpPr>
          <p:spPr>
            <a:xfrm>
              <a:off x="-581232" y="6383885"/>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氧化温度研究</a:t>
              </a:r>
            </a:p>
          </p:txBody>
        </p:sp>
        <p:sp>
          <p:nvSpPr>
            <p:cNvPr id="60" name="矩形 59">
              <a:extLst>
                <a:ext uri="{FF2B5EF4-FFF2-40B4-BE49-F238E27FC236}">
                  <a16:creationId xmlns:a16="http://schemas.microsoft.com/office/drawing/2014/main" id="{56DE194F-A803-4093-893C-EC1B9122D01F}"/>
                </a:ext>
              </a:extLst>
            </p:cNvPr>
            <p:cNvSpPr/>
            <p:nvPr/>
          </p:nvSpPr>
          <p:spPr>
            <a:xfrm>
              <a:off x="1724368" y="6383885"/>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氧化时间研究</a:t>
              </a:r>
            </a:p>
          </p:txBody>
        </p:sp>
        <p:sp>
          <p:nvSpPr>
            <p:cNvPr id="61" name="矩形 60">
              <a:extLst>
                <a:ext uri="{FF2B5EF4-FFF2-40B4-BE49-F238E27FC236}">
                  <a16:creationId xmlns:a16="http://schemas.microsoft.com/office/drawing/2014/main" id="{54CBBC09-D7C4-44BB-BE7C-17425F4079F5}"/>
                </a:ext>
              </a:extLst>
            </p:cNvPr>
            <p:cNvSpPr/>
            <p:nvPr/>
          </p:nvSpPr>
          <p:spPr>
            <a:xfrm>
              <a:off x="4029970" y="6355300"/>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氧化机理研究</a:t>
              </a:r>
            </a:p>
          </p:txBody>
        </p:sp>
      </p:grpSp>
      <p:sp>
        <p:nvSpPr>
          <p:cNvPr id="63" name="等腰三角形 62">
            <a:extLst>
              <a:ext uri="{FF2B5EF4-FFF2-40B4-BE49-F238E27FC236}">
                <a16:creationId xmlns:a16="http://schemas.microsoft.com/office/drawing/2014/main" id="{C96496AA-08CC-4082-A798-A868E28252F0}"/>
              </a:ext>
            </a:extLst>
          </p:cNvPr>
          <p:cNvSpPr/>
          <p:nvPr/>
        </p:nvSpPr>
        <p:spPr>
          <a:xfrm>
            <a:off x="8341485"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2E56CDA5-81A1-46B0-9C4C-3220B84EFE81}"/>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12</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410139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188860" y="573170"/>
            <a:ext cx="4138835"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扩散焊温度对接头显微形貌的影响</a:t>
            </a:r>
          </a:p>
        </p:txBody>
      </p:sp>
      <p:sp>
        <p:nvSpPr>
          <p:cNvPr id="40" name="矩形 39">
            <a:extLst>
              <a:ext uri="{FF2B5EF4-FFF2-40B4-BE49-F238E27FC236}">
                <a16:creationId xmlns:a16="http://schemas.microsoft.com/office/drawing/2014/main" id="{9929BF19-D907-4323-884B-36BE4A4F133B}"/>
              </a:ext>
            </a:extLst>
          </p:cNvPr>
          <p:cNvSpPr/>
          <p:nvPr/>
        </p:nvSpPr>
        <p:spPr>
          <a:xfrm>
            <a:off x="4679938" y="3429000"/>
            <a:ext cx="2832124"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4-1 680°C</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扩散焊时接头</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SEM</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图像</a:t>
            </a:r>
            <a:endParaRPr lang="zh-CN"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grpSp>
        <p:nvGrpSpPr>
          <p:cNvPr id="38" name="组合 37">
            <a:extLst>
              <a:ext uri="{FF2B5EF4-FFF2-40B4-BE49-F238E27FC236}">
                <a16:creationId xmlns:a16="http://schemas.microsoft.com/office/drawing/2014/main" id="{6D01CE40-70C6-4FC5-9E07-A4F56E2E6FCD}"/>
              </a:ext>
            </a:extLst>
          </p:cNvPr>
          <p:cNvGrpSpPr/>
          <p:nvPr/>
        </p:nvGrpSpPr>
        <p:grpSpPr>
          <a:xfrm>
            <a:off x="188860" y="961552"/>
            <a:ext cx="5225745" cy="2520000"/>
            <a:chOff x="188860" y="1111502"/>
            <a:chExt cx="5225745" cy="2520000"/>
          </a:xfrm>
        </p:grpSpPr>
        <p:grpSp>
          <p:nvGrpSpPr>
            <p:cNvPr id="26" name="组合 25">
              <a:extLst>
                <a:ext uri="{FF2B5EF4-FFF2-40B4-BE49-F238E27FC236}">
                  <a16:creationId xmlns:a16="http://schemas.microsoft.com/office/drawing/2014/main" id="{EF3CDB2C-DB34-4564-953A-2A08840B9EE7}"/>
                </a:ext>
              </a:extLst>
            </p:cNvPr>
            <p:cNvGrpSpPr/>
            <p:nvPr/>
          </p:nvGrpSpPr>
          <p:grpSpPr>
            <a:xfrm>
              <a:off x="188860" y="1111502"/>
              <a:ext cx="5225745" cy="2520000"/>
              <a:chOff x="188860" y="1111502"/>
              <a:chExt cx="5225745" cy="2520000"/>
            </a:xfrm>
          </p:grpSpPr>
          <p:pic>
            <p:nvPicPr>
              <p:cNvPr id="16" name="图片 15">
                <a:extLst>
                  <a:ext uri="{FF2B5EF4-FFF2-40B4-BE49-F238E27FC236}">
                    <a16:creationId xmlns:a16="http://schemas.microsoft.com/office/drawing/2014/main" id="{273EB3AE-0FA3-40D1-8108-90CA047E0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60" y="1111502"/>
                <a:ext cx="2700000" cy="2025000"/>
              </a:xfrm>
              <a:prstGeom prst="rect">
                <a:avLst/>
              </a:prstGeom>
            </p:spPr>
          </p:pic>
          <p:pic>
            <p:nvPicPr>
              <p:cNvPr id="17" name="图片 16">
                <a:extLst>
                  <a:ext uri="{FF2B5EF4-FFF2-40B4-BE49-F238E27FC236}">
                    <a16:creationId xmlns:a16="http://schemas.microsoft.com/office/drawing/2014/main" id="{F2FB0FC9-8266-4C6D-9B98-ED50940D6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810" y="1130552"/>
                <a:ext cx="1440000" cy="1080000"/>
              </a:xfrm>
              <a:prstGeom prst="rect">
                <a:avLst/>
              </a:prstGeom>
              <a:ln w="19050">
                <a:solidFill>
                  <a:schemeClr val="tx1"/>
                </a:solidFill>
              </a:ln>
            </p:spPr>
          </p:pic>
          <p:pic>
            <p:nvPicPr>
              <p:cNvPr id="13" name="图片 12">
                <a:extLst>
                  <a:ext uri="{FF2B5EF4-FFF2-40B4-BE49-F238E27FC236}">
                    <a16:creationId xmlns:a16="http://schemas.microsoft.com/office/drawing/2014/main" id="{B2FF1E7D-FB81-4D62-959B-3158C80AFC27}"/>
                  </a:ext>
                </a:extLst>
              </p:cNvPr>
              <p:cNvPicPr>
                <a:picLocks noChangeAspect="1"/>
              </p:cNvPicPr>
              <p:nvPr/>
            </p:nvPicPr>
            <p:blipFill rotWithShape="1">
              <a:blip r:embed="rId5">
                <a:extLst>
                  <a:ext uri="{28A0092B-C50C-407E-A947-70E740481C1C}">
                    <a14:useLocalDpi xmlns:a14="http://schemas.microsoft.com/office/drawing/2010/main" val="0"/>
                  </a:ext>
                </a:extLst>
              </a:blip>
              <a:srcRect b="-1251"/>
              <a:stretch/>
            </p:blipFill>
            <p:spPr>
              <a:xfrm>
                <a:off x="2894605" y="1111502"/>
                <a:ext cx="2520000" cy="2520000"/>
              </a:xfrm>
              <a:prstGeom prst="rect">
                <a:avLst/>
              </a:prstGeom>
            </p:spPr>
          </p:pic>
        </p:grpSp>
        <p:sp>
          <p:nvSpPr>
            <p:cNvPr id="41" name="文本框 40">
              <a:extLst>
                <a:ext uri="{FF2B5EF4-FFF2-40B4-BE49-F238E27FC236}">
                  <a16:creationId xmlns:a16="http://schemas.microsoft.com/office/drawing/2014/main" id="{F652F14E-4745-483E-956F-407DAD970DB6}"/>
                </a:ext>
              </a:extLst>
            </p:cNvPr>
            <p:cNvSpPr txBox="1"/>
            <p:nvPr/>
          </p:nvSpPr>
          <p:spPr>
            <a:xfrm>
              <a:off x="759183" y="3207062"/>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Ti/K9</a:t>
              </a:r>
              <a:r>
                <a:rPr lang="zh-CN" altLang="en-US" sz="1100" dirty="0"/>
                <a:t>玻璃</a:t>
              </a:r>
            </a:p>
          </p:txBody>
        </p:sp>
      </p:grpSp>
      <p:grpSp>
        <p:nvGrpSpPr>
          <p:cNvPr id="47" name="组合 46">
            <a:extLst>
              <a:ext uri="{FF2B5EF4-FFF2-40B4-BE49-F238E27FC236}">
                <a16:creationId xmlns:a16="http://schemas.microsoft.com/office/drawing/2014/main" id="{2291FE2B-86E9-40FF-AF78-2D06C1BB0B51}"/>
              </a:ext>
            </a:extLst>
          </p:cNvPr>
          <p:cNvGrpSpPr/>
          <p:nvPr/>
        </p:nvGrpSpPr>
        <p:grpSpPr>
          <a:xfrm>
            <a:off x="5972376" y="980602"/>
            <a:ext cx="5220000" cy="2534582"/>
            <a:chOff x="5972376" y="1130552"/>
            <a:chExt cx="5220000" cy="2534582"/>
          </a:xfrm>
        </p:grpSpPr>
        <p:grpSp>
          <p:nvGrpSpPr>
            <p:cNvPr id="46" name="组合 45">
              <a:extLst>
                <a:ext uri="{FF2B5EF4-FFF2-40B4-BE49-F238E27FC236}">
                  <a16:creationId xmlns:a16="http://schemas.microsoft.com/office/drawing/2014/main" id="{7FD725D7-C5F2-46AF-8C35-ABEDDD59A320}"/>
                </a:ext>
              </a:extLst>
            </p:cNvPr>
            <p:cNvGrpSpPr/>
            <p:nvPr/>
          </p:nvGrpSpPr>
          <p:grpSpPr>
            <a:xfrm>
              <a:off x="5972376" y="1130552"/>
              <a:ext cx="5220000" cy="2534582"/>
              <a:chOff x="5972376" y="1130552"/>
              <a:chExt cx="5220000" cy="2534582"/>
            </a:xfrm>
          </p:grpSpPr>
          <p:grpSp>
            <p:nvGrpSpPr>
              <p:cNvPr id="25" name="组合 24">
                <a:extLst>
                  <a:ext uri="{FF2B5EF4-FFF2-40B4-BE49-F238E27FC236}">
                    <a16:creationId xmlns:a16="http://schemas.microsoft.com/office/drawing/2014/main" id="{265D1F85-42D9-4721-87FA-624E76E0297F}"/>
                  </a:ext>
                </a:extLst>
              </p:cNvPr>
              <p:cNvGrpSpPr/>
              <p:nvPr/>
            </p:nvGrpSpPr>
            <p:grpSpPr>
              <a:xfrm>
                <a:off x="5972376" y="1130552"/>
                <a:ext cx="2700000" cy="2025000"/>
                <a:chOff x="188860" y="4005572"/>
                <a:chExt cx="2700000" cy="2025000"/>
              </a:xfrm>
            </p:grpSpPr>
            <p:pic>
              <p:nvPicPr>
                <p:cNvPr id="5" name="图片 4">
                  <a:extLst>
                    <a:ext uri="{FF2B5EF4-FFF2-40B4-BE49-F238E27FC236}">
                      <a16:creationId xmlns:a16="http://schemas.microsoft.com/office/drawing/2014/main" id="{3148853E-DD2A-45B7-B481-EB3BA9630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860" y="4005572"/>
                  <a:ext cx="2700000" cy="2025000"/>
                </a:xfrm>
                <a:prstGeom prst="rect">
                  <a:avLst/>
                </a:prstGeom>
              </p:spPr>
            </p:pic>
            <p:pic>
              <p:nvPicPr>
                <p:cNvPr id="3" name="图片 2">
                  <a:extLst>
                    <a:ext uri="{FF2B5EF4-FFF2-40B4-BE49-F238E27FC236}">
                      <a16:creationId xmlns:a16="http://schemas.microsoft.com/office/drawing/2014/main" id="{DC5C74F8-5DC0-4386-A97C-15B5D4B5FE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3158" y="4024622"/>
                  <a:ext cx="1440000" cy="1080000"/>
                </a:xfrm>
                <a:prstGeom prst="rect">
                  <a:avLst/>
                </a:prstGeom>
                <a:ln w="19050">
                  <a:solidFill>
                    <a:schemeClr val="tx1"/>
                  </a:solidFill>
                </a:ln>
              </p:spPr>
            </p:pic>
          </p:grpSp>
          <p:pic>
            <p:nvPicPr>
              <p:cNvPr id="35" name="图片 34">
                <a:extLst>
                  <a:ext uri="{FF2B5EF4-FFF2-40B4-BE49-F238E27FC236}">
                    <a16:creationId xmlns:a16="http://schemas.microsoft.com/office/drawing/2014/main" id="{DEC7F2D1-2E12-4884-A0C1-4DB1BE2A64CA}"/>
                  </a:ext>
                </a:extLst>
              </p:cNvPr>
              <p:cNvPicPr>
                <a:picLocks noChangeAspect="1"/>
              </p:cNvPicPr>
              <p:nvPr/>
            </p:nvPicPr>
            <p:blipFill rotWithShape="1">
              <a:blip r:embed="rId8">
                <a:extLst>
                  <a:ext uri="{28A0092B-C50C-407E-A947-70E740481C1C}">
                    <a14:useLocalDpi xmlns:a14="http://schemas.microsoft.com/office/drawing/2010/main" val="0"/>
                  </a:ext>
                </a:extLst>
              </a:blip>
              <a:srcRect b="-835"/>
              <a:stretch/>
            </p:blipFill>
            <p:spPr>
              <a:xfrm>
                <a:off x="8672376" y="1145134"/>
                <a:ext cx="2520000" cy="2520000"/>
              </a:xfrm>
              <a:prstGeom prst="rect">
                <a:avLst/>
              </a:prstGeom>
            </p:spPr>
          </p:pic>
        </p:grpSp>
        <p:sp>
          <p:nvSpPr>
            <p:cNvPr id="42" name="文本框 41">
              <a:extLst>
                <a:ext uri="{FF2B5EF4-FFF2-40B4-BE49-F238E27FC236}">
                  <a16:creationId xmlns:a16="http://schemas.microsoft.com/office/drawing/2014/main" id="{6FF42F37-3E8C-4F66-AA42-FF9ACC263DB9}"/>
                </a:ext>
              </a:extLst>
            </p:cNvPr>
            <p:cNvSpPr txBox="1"/>
            <p:nvPr/>
          </p:nvSpPr>
          <p:spPr>
            <a:xfrm>
              <a:off x="6659618" y="3207062"/>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 TC4/K9</a:t>
              </a:r>
              <a:r>
                <a:rPr lang="zh-CN" altLang="en-US" sz="1100" dirty="0"/>
                <a:t>玻璃</a:t>
              </a:r>
            </a:p>
          </p:txBody>
        </p:sp>
      </p:grpSp>
      <p:grpSp>
        <p:nvGrpSpPr>
          <p:cNvPr id="49" name="组合 48">
            <a:extLst>
              <a:ext uri="{FF2B5EF4-FFF2-40B4-BE49-F238E27FC236}">
                <a16:creationId xmlns:a16="http://schemas.microsoft.com/office/drawing/2014/main" id="{89824389-B8D6-4DB4-8CBB-353198C44BAA}"/>
              </a:ext>
            </a:extLst>
          </p:cNvPr>
          <p:cNvGrpSpPr/>
          <p:nvPr/>
        </p:nvGrpSpPr>
        <p:grpSpPr>
          <a:xfrm>
            <a:off x="191437" y="3728652"/>
            <a:ext cx="5224516" cy="2520000"/>
            <a:chOff x="191437" y="3879001"/>
            <a:chExt cx="5224516" cy="2520000"/>
          </a:xfrm>
        </p:grpSpPr>
        <p:grpSp>
          <p:nvGrpSpPr>
            <p:cNvPr id="37" name="组合 36">
              <a:extLst>
                <a:ext uri="{FF2B5EF4-FFF2-40B4-BE49-F238E27FC236}">
                  <a16:creationId xmlns:a16="http://schemas.microsoft.com/office/drawing/2014/main" id="{0517FD7D-E71D-4667-A0B3-2F403C5C2F2B}"/>
                </a:ext>
              </a:extLst>
            </p:cNvPr>
            <p:cNvGrpSpPr/>
            <p:nvPr/>
          </p:nvGrpSpPr>
          <p:grpSpPr>
            <a:xfrm>
              <a:off x="191437" y="3879001"/>
              <a:ext cx="5224516" cy="2520000"/>
              <a:chOff x="191437" y="4148447"/>
              <a:chExt cx="5224516" cy="2520000"/>
            </a:xfrm>
          </p:grpSpPr>
          <p:grpSp>
            <p:nvGrpSpPr>
              <p:cNvPr id="24" name="组合 23">
                <a:extLst>
                  <a:ext uri="{FF2B5EF4-FFF2-40B4-BE49-F238E27FC236}">
                    <a16:creationId xmlns:a16="http://schemas.microsoft.com/office/drawing/2014/main" id="{2A18A755-F28A-4989-BB31-7E81828F95D6}"/>
                  </a:ext>
                </a:extLst>
              </p:cNvPr>
              <p:cNvGrpSpPr/>
              <p:nvPr/>
            </p:nvGrpSpPr>
            <p:grpSpPr>
              <a:xfrm>
                <a:off x="191437" y="4148447"/>
                <a:ext cx="2700000" cy="2025000"/>
                <a:chOff x="5589450" y="1130552"/>
                <a:chExt cx="2700000" cy="2025000"/>
              </a:xfrm>
            </p:grpSpPr>
            <p:pic>
              <p:nvPicPr>
                <p:cNvPr id="18" name="图片 17">
                  <a:extLst>
                    <a:ext uri="{FF2B5EF4-FFF2-40B4-BE49-F238E27FC236}">
                      <a16:creationId xmlns:a16="http://schemas.microsoft.com/office/drawing/2014/main" id="{72C817D0-5C33-4AFC-80D3-95A6D5930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9450" y="1130552"/>
                  <a:ext cx="2700000" cy="2025000"/>
                </a:xfrm>
                <a:prstGeom prst="rect">
                  <a:avLst/>
                </a:prstGeom>
              </p:spPr>
            </p:pic>
            <p:pic>
              <p:nvPicPr>
                <p:cNvPr id="22" name="图片 21">
                  <a:extLst>
                    <a:ext uri="{FF2B5EF4-FFF2-40B4-BE49-F238E27FC236}">
                      <a16:creationId xmlns:a16="http://schemas.microsoft.com/office/drawing/2014/main" id="{94F26674-6F76-4732-995F-500FEAB045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0400" y="1149602"/>
                  <a:ext cx="1440000" cy="1080000"/>
                </a:xfrm>
                <a:prstGeom prst="rect">
                  <a:avLst/>
                </a:prstGeom>
                <a:ln w="19050">
                  <a:solidFill>
                    <a:schemeClr val="tx1"/>
                  </a:solidFill>
                </a:ln>
              </p:spPr>
            </p:pic>
          </p:grpSp>
          <p:pic>
            <p:nvPicPr>
              <p:cNvPr id="34" name="图片 33">
                <a:extLst>
                  <a:ext uri="{FF2B5EF4-FFF2-40B4-BE49-F238E27FC236}">
                    <a16:creationId xmlns:a16="http://schemas.microsoft.com/office/drawing/2014/main" id="{6640C86F-6561-48ED-9D62-F48D1DBE74A1}"/>
                  </a:ext>
                </a:extLst>
              </p:cNvPr>
              <p:cNvPicPr>
                <a:picLocks noChangeAspect="1"/>
              </p:cNvPicPr>
              <p:nvPr/>
            </p:nvPicPr>
            <p:blipFill rotWithShape="1">
              <a:blip r:embed="rId11">
                <a:extLst>
                  <a:ext uri="{28A0092B-C50C-407E-A947-70E740481C1C}">
                    <a14:useLocalDpi xmlns:a14="http://schemas.microsoft.com/office/drawing/2010/main" val="0"/>
                  </a:ext>
                </a:extLst>
              </a:blip>
              <a:srcRect b="-306"/>
              <a:stretch/>
            </p:blipFill>
            <p:spPr>
              <a:xfrm>
                <a:off x="2895953" y="4148447"/>
                <a:ext cx="2520000" cy="2520000"/>
              </a:xfrm>
              <a:prstGeom prst="rect">
                <a:avLst/>
              </a:prstGeom>
            </p:spPr>
          </p:pic>
        </p:grpSp>
        <p:sp>
          <p:nvSpPr>
            <p:cNvPr id="43" name="文本框 42">
              <a:extLst>
                <a:ext uri="{FF2B5EF4-FFF2-40B4-BE49-F238E27FC236}">
                  <a16:creationId xmlns:a16="http://schemas.microsoft.com/office/drawing/2014/main" id="{251E2CC6-7E78-4BF9-ABDD-4DBCC1F7205A}"/>
                </a:ext>
              </a:extLst>
            </p:cNvPr>
            <p:cNvSpPr txBox="1"/>
            <p:nvPr/>
          </p:nvSpPr>
          <p:spPr>
            <a:xfrm>
              <a:off x="759183" y="5923051"/>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Ti/K9</a:t>
              </a:r>
              <a:r>
                <a:rPr lang="zh-CN" altLang="en-US" sz="1100" dirty="0"/>
                <a:t>玻璃</a:t>
              </a:r>
            </a:p>
          </p:txBody>
        </p:sp>
      </p:grpSp>
      <p:grpSp>
        <p:nvGrpSpPr>
          <p:cNvPr id="48" name="组合 47">
            <a:extLst>
              <a:ext uri="{FF2B5EF4-FFF2-40B4-BE49-F238E27FC236}">
                <a16:creationId xmlns:a16="http://schemas.microsoft.com/office/drawing/2014/main" id="{0A9B0A1E-737D-4BEF-B4A2-4DBE832C643A}"/>
              </a:ext>
            </a:extLst>
          </p:cNvPr>
          <p:cNvGrpSpPr/>
          <p:nvPr/>
        </p:nvGrpSpPr>
        <p:grpSpPr>
          <a:xfrm>
            <a:off x="5980245" y="3729584"/>
            <a:ext cx="5220000" cy="2520000"/>
            <a:chOff x="5980245" y="4167497"/>
            <a:chExt cx="5220000" cy="2520000"/>
          </a:xfrm>
        </p:grpSpPr>
        <p:pic>
          <p:nvPicPr>
            <p:cNvPr id="30" name="图片 29">
              <a:extLst>
                <a:ext uri="{FF2B5EF4-FFF2-40B4-BE49-F238E27FC236}">
                  <a16:creationId xmlns:a16="http://schemas.microsoft.com/office/drawing/2014/main" id="{0A5D1496-8008-4C51-8D58-7A4F1C16E1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80245" y="4167497"/>
              <a:ext cx="2700000" cy="2025000"/>
            </a:xfrm>
            <a:prstGeom prst="rect">
              <a:avLst/>
            </a:prstGeom>
          </p:spPr>
        </p:pic>
        <p:pic>
          <p:nvPicPr>
            <p:cNvPr id="28" name="图片 27">
              <a:extLst>
                <a:ext uri="{FF2B5EF4-FFF2-40B4-BE49-F238E27FC236}">
                  <a16:creationId xmlns:a16="http://schemas.microsoft.com/office/drawing/2014/main" id="{7508F5B0-B0AC-47B8-9F6A-5F97957149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5611" y="4187552"/>
              <a:ext cx="1440000" cy="1080000"/>
            </a:xfrm>
            <a:prstGeom prst="rect">
              <a:avLst/>
            </a:prstGeom>
            <a:ln w="19050">
              <a:solidFill>
                <a:schemeClr val="tx1"/>
              </a:solidFill>
            </a:ln>
          </p:spPr>
        </p:pic>
        <p:pic>
          <p:nvPicPr>
            <p:cNvPr id="36" name="图片 35">
              <a:extLst>
                <a:ext uri="{FF2B5EF4-FFF2-40B4-BE49-F238E27FC236}">
                  <a16:creationId xmlns:a16="http://schemas.microsoft.com/office/drawing/2014/main" id="{F9672C44-B51A-482E-A069-2FD801A44B1A}"/>
                </a:ext>
              </a:extLst>
            </p:cNvPr>
            <p:cNvPicPr>
              <a:picLocks noChangeAspect="1"/>
            </p:cNvPicPr>
            <p:nvPr/>
          </p:nvPicPr>
          <p:blipFill rotWithShape="1">
            <a:blip r:embed="rId14">
              <a:extLst>
                <a:ext uri="{28A0092B-C50C-407E-A947-70E740481C1C}">
                  <a14:useLocalDpi xmlns:a14="http://schemas.microsoft.com/office/drawing/2010/main" val="0"/>
                </a:ext>
              </a:extLst>
            </a:blip>
            <a:srcRect b="-221"/>
            <a:stretch/>
          </p:blipFill>
          <p:spPr>
            <a:xfrm>
              <a:off x="8680245" y="4167497"/>
              <a:ext cx="2520000" cy="2520000"/>
            </a:xfrm>
            <a:prstGeom prst="rect">
              <a:avLst/>
            </a:prstGeom>
          </p:spPr>
        </p:pic>
        <p:sp>
          <p:nvSpPr>
            <p:cNvPr id="44" name="文本框 43">
              <a:extLst>
                <a:ext uri="{FF2B5EF4-FFF2-40B4-BE49-F238E27FC236}">
                  <a16:creationId xmlns:a16="http://schemas.microsoft.com/office/drawing/2014/main" id="{29AA4E2B-F9C0-4F71-8978-2935FBC7E171}"/>
                </a:ext>
              </a:extLst>
            </p:cNvPr>
            <p:cNvSpPr txBox="1"/>
            <p:nvPr/>
          </p:nvSpPr>
          <p:spPr>
            <a:xfrm>
              <a:off x="6659618" y="6218504"/>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 TC4/K9</a:t>
              </a:r>
              <a:r>
                <a:rPr lang="zh-CN" altLang="en-US" sz="1100" dirty="0"/>
                <a:t>玻璃</a:t>
              </a:r>
            </a:p>
          </p:txBody>
        </p:sp>
      </p:grpSp>
      <p:sp>
        <p:nvSpPr>
          <p:cNvPr id="45" name="矩形 44">
            <a:extLst>
              <a:ext uri="{FF2B5EF4-FFF2-40B4-BE49-F238E27FC236}">
                <a16:creationId xmlns:a16="http://schemas.microsoft.com/office/drawing/2014/main" id="{9EED64DC-0473-41F6-9833-BD7BD5B314AA}"/>
              </a:ext>
            </a:extLst>
          </p:cNvPr>
          <p:cNvSpPr/>
          <p:nvPr/>
        </p:nvSpPr>
        <p:spPr>
          <a:xfrm>
            <a:off x="4679938" y="6244316"/>
            <a:ext cx="2832124"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4-2 700°C</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扩散焊时接头</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SEM</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图像</a:t>
            </a:r>
            <a:endParaRPr lang="zh-CN"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52" name="矩形 51">
            <a:extLst>
              <a:ext uri="{FF2B5EF4-FFF2-40B4-BE49-F238E27FC236}">
                <a16:creationId xmlns:a16="http://schemas.microsoft.com/office/drawing/2014/main" id="{CF459F5F-C7DA-4360-8DA0-EBBE84E95A97}"/>
              </a:ext>
            </a:extLst>
          </p:cNvPr>
          <p:cNvSpPr/>
          <p:nvPr/>
        </p:nvSpPr>
        <p:spPr>
          <a:xfrm>
            <a:off x="361844" y="6463052"/>
            <a:ext cx="11468312" cy="344710"/>
          </a:xfrm>
          <a:prstGeom prst="rect">
            <a:avLst/>
          </a:prstGeom>
        </p:spPr>
        <p:txBody>
          <a:bodyPr wrap="square">
            <a:spAutoFit/>
          </a:bodyPr>
          <a:lstStyle/>
          <a:p>
            <a:pPr algn="ctr">
              <a:lnSpc>
                <a:spcPct val="130000"/>
              </a:lnSpc>
            </a:pPr>
            <a:r>
              <a:rPr lang="en-US" altLang="zh-CN" sz="1400" kern="100" dirty="0">
                <a:latin typeface="Arial" panose="020B0604020202020204" pitchFamily="34" charset="0"/>
                <a:ea typeface="微软雅黑" panose="020B0503020204020204" pitchFamily="34" charset="-122"/>
              </a:rPr>
              <a:t>680°C</a:t>
            </a:r>
            <a:r>
              <a:rPr lang="zh-CN" altLang="en-US" sz="1400" kern="100" dirty="0">
                <a:latin typeface="Arial" panose="020B0604020202020204" pitchFamily="34" charset="0"/>
                <a:ea typeface="微软雅黑" panose="020B0503020204020204" pitchFamily="34" charset="-122"/>
              </a:rPr>
              <a:t>扩散焊时，接头存在裂纹；</a:t>
            </a:r>
            <a:r>
              <a:rPr lang="en-US" altLang="zh-CN" sz="1400" kern="100" dirty="0">
                <a:latin typeface="Arial" panose="020B0604020202020204" pitchFamily="34" charset="0"/>
                <a:ea typeface="微软雅黑" panose="020B0503020204020204" pitchFamily="34" charset="-122"/>
              </a:rPr>
              <a:t>700°C</a:t>
            </a:r>
            <a:r>
              <a:rPr lang="zh-CN" altLang="en-US" sz="1400" kern="100" dirty="0">
                <a:latin typeface="Arial" panose="020B0604020202020204" pitchFamily="34" charset="0"/>
                <a:ea typeface="微软雅黑" panose="020B0503020204020204" pitchFamily="34" charset="-122"/>
              </a:rPr>
              <a:t>扩散焊时，</a:t>
            </a:r>
            <a:r>
              <a:rPr lang="zh-CN" altLang="en-US" sz="1400" kern="100" dirty="0">
                <a:solidFill>
                  <a:srgbClr val="C00000"/>
                </a:solidFill>
                <a:latin typeface="Arial" panose="020B0604020202020204" pitchFamily="34" charset="0"/>
                <a:ea typeface="微软雅黑" panose="020B0503020204020204" pitchFamily="34" charset="-122"/>
              </a:rPr>
              <a:t>界面致密均匀</a:t>
            </a:r>
            <a:r>
              <a:rPr lang="zh-CN" altLang="en-US" sz="1400" kern="100" dirty="0">
                <a:latin typeface="Arial" panose="020B0604020202020204" pitchFamily="34" charset="0"/>
                <a:ea typeface="微软雅黑" panose="020B0503020204020204" pitchFamily="34" charset="-122"/>
              </a:rPr>
              <a:t>，连接效果良好</a:t>
            </a:r>
            <a:endParaRPr lang="zh-CN" altLang="en-US" sz="1400" baseline="-25000" dirty="0"/>
          </a:p>
        </p:txBody>
      </p:sp>
      <p:cxnSp>
        <p:nvCxnSpPr>
          <p:cNvPr id="53" name="直接连接符 52">
            <a:extLst>
              <a:ext uri="{FF2B5EF4-FFF2-40B4-BE49-F238E27FC236}">
                <a16:creationId xmlns:a16="http://schemas.microsoft.com/office/drawing/2014/main" id="{F62F9A78-4517-4FCB-9446-9055F9A42BFE}"/>
              </a:ext>
            </a:extLst>
          </p:cNvPr>
          <p:cNvCxnSpPr>
            <a:cxnSpLocks/>
          </p:cNvCxnSpPr>
          <p:nvPr/>
        </p:nvCxnSpPr>
        <p:spPr>
          <a:xfrm>
            <a:off x="3843461" y="1476402"/>
            <a:ext cx="5220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3CFB0A5-FC72-401D-BEA0-20D2B3A38327}"/>
              </a:ext>
            </a:extLst>
          </p:cNvPr>
          <p:cNvCxnSpPr>
            <a:cxnSpLocks/>
          </p:cNvCxnSpPr>
          <p:nvPr/>
        </p:nvCxnSpPr>
        <p:spPr>
          <a:xfrm>
            <a:off x="9831645" y="1476402"/>
            <a:ext cx="38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BE712B9-AA86-43D4-8CF7-2EBCE240A407}"/>
              </a:ext>
            </a:extLst>
          </p:cNvPr>
          <p:cNvCxnSpPr>
            <a:cxnSpLocks/>
          </p:cNvCxnSpPr>
          <p:nvPr/>
        </p:nvCxnSpPr>
        <p:spPr>
          <a:xfrm>
            <a:off x="3893605" y="4448202"/>
            <a:ext cx="5220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52D3869-5534-4096-83DD-987D0DF3D7A0}"/>
              </a:ext>
            </a:extLst>
          </p:cNvPr>
          <p:cNvCxnSpPr>
            <a:cxnSpLocks/>
          </p:cNvCxnSpPr>
          <p:nvPr/>
        </p:nvCxnSpPr>
        <p:spPr>
          <a:xfrm>
            <a:off x="9898320" y="4448202"/>
            <a:ext cx="38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08CB3C64-B77D-4371-AF4B-6FEA9FCDF482}"/>
              </a:ext>
            </a:extLst>
          </p:cNvPr>
          <p:cNvGrpSpPr/>
          <p:nvPr/>
        </p:nvGrpSpPr>
        <p:grpSpPr>
          <a:xfrm>
            <a:off x="2981183" y="110767"/>
            <a:ext cx="6229635" cy="338554"/>
            <a:chOff x="-581232" y="6355300"/>
            <a:chExt cx="6229635" cy="338554"/>
          </a:xfrm>
        </p:grpSpPr>
        <p:sp>
          <p:nvSpPr>
            <p:cNvPr id="59" name="矩形 58">
              <a:extLst>
                <a:ext uri="{FF2B5EF4-FFF2-40B4-BE49-F238E27FC236}">
                  <a16:creationId xmlns:a16="http://schemas.microsoft.com/office/drawing/2014/main" id="{B6F1B05B-17A5-45DC-82AB-D48CD25563ED}"/>
                </a:ext>
              </a:extLst>
            </p:cNvPr>
            <p:cNvSpPr/>
            <p:nvPr/>
          </p:nvSpPr>
          <p:spPr>
            <a:xfrm>
              <a:off x="-581232" y="6355300"/>
              <a:ext cx="1618432"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扩散焊温度研究</a:t>
              </a:r>
            </a:p>
          </p:txBody>
        </p:sp>
        <p:sp>
          <p:nvSpPr>
            <p:cNvPr id="60" name="矩形 59">
              <a:extLst>
                <a:ext uri="{FF2B5EF4-FFF2-40B4-BE49-F238E27FC236}">
                  <a16:creationId xmlns:a16="http://schemas.microsoft.com/office/drawing/2014/main" id="{60349390-3F5C-4A9E-91E2-126B85176847}"/>
                </a:ext>
              </a:extLst>
            </p:cNvPr>
            <p:cNvSpPr/>
            <p:nvPr/>
          </p:nvSpPr>
          <p:spPr>
            <a:xfrm>
              <a:off x="1724368" y="6383885"/>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扩散焊压力研究</a:t>
              </a:r>
            </a:p>
          </p:txBody>
        </p:sp>
        <p:sp>
          <p:nvSpPr>
            <p:cNvPr id="61" name="矩形 60">
              <a:extLst>
                <a:ext uri="{FF2B5EF4-FFF2-40B4-BE49-F238E27FC236}">
                  <a16:creationId xmlns:a16="http://schemas.microsoft.com/office/drawing/2014/main" id="{5AC92482-2BBA-4EFB-B579-AF9381EB43B2}"/>
                </a:ext>
              </a:extLst>
            </p:cNvPr>
            <p:cNvSpPr/>
            <p:nvPr/>
          </p:nvSpPr>
          <p:spPr>
            <a:xfrm>
              <a:off x="4029970" y="6383884"/>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扩散焊机理研究</a:t>
              </a:r>
            </a:p>
          </p:txBody>
        </p:sp>
      </p:grpSp>
      <p:sp>
        <p:nvSpPr>
          <p:cNvPr id="62" name="等腰三角形 61">
            <a:extLst>
              <a:ext uri="{FF2B5EF4-FFF2-40B4-BE49-F238E27FC236}">
                <a16:creationId xmlns:a16="http://schemas.microsoft.com/office/drawing/2014/main" id="{9F03F440-79C4-424D-A7C9-35B4D03084D1}"/>
              </a:ext>
            </a:extLst>
          </p:cNvPr>
          <p:cNvSpPr/>
          <p:nvPr/>
        </p:nvSpPr>
        <p:spPr>
          <a:xfrm>
            <a:off x="3730283"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C8824B0A-20C1-4AC5-B10E-3AC8606F991C}"/>
              </a:ext>
            </a:extLst>
          </p:cNvPr>
          <p:cNvSpPr/>
          <p:nvPr/>
        </p:nvSpPr>
        <p:spPr>
          <a:xfrm>
            <a:off x="10073545" y="2700361"/>
            <a:ext cx="489680" cy="66991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E2E2E800-E028-45CB-BD6E-ABCF0BB211C4}"/>
              </a:ext>
            </a:extLst>
          </p:cNvPr>
          <p:cNvSpPr/>
          <p:nvPr/>
        </p:nvSpPr>
        <p:spPr>
          <a:xfrm>
            <a:off x="9813802" y="5550385"/>
            <a:ext cx="314925" cy="53553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893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3D5B5CA2-8229-44BB-AC9F-1021B6EB8E2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69810" y="961551"/>
            <a:ext cx="2520000" cy="2520000"/>
          </a:xfrm>
          <a:prstGeom prst="rect">
            <a:avLst/>
          </a:prstGeom>
        </p:spPr>
      </p:pic>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188860" y="573170"/>
            <a:ext cx="4138835"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扩散焊温度对接头显微形貌的影响</a:t>
            </a:r>
          </a:p>
        </p:txBody>
      </p:sp>
      <p:pic>
        <p:nvPicPr>
          <p:cNvPr id="7" name="图片 6">
            <a:extLst>
              <a:ext uri="{FF2B5EF4-FFF2-40B4-BE49-F238E27FC236}">
                <a16:creationId xmlns:a16="http://schemas.microsoft.com/office/drawing/2014/main" id="{B22A6E83-6C49-44FF-909F-F9ADB8AAE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60" y="942501"/>
            <a:ext cx="2700000" cy="2025000"/>
          </a:xfrm>
          <a:prstGeom prst="rect">
            <a:avLst/>
          </a:prstGeom>
        </p:spPr>
      </p:pic>
      <p:pic>
        <p:nvPicPr>
          <p:cNvPr id="4" name="图片 3">
            <a:extLst>
              <a:ext uri="{FF2B5EF4-FFF2-40B4-BE49-F238E27FC236}">
                <a16:creationId xmlns:a16="http://schemas.microsoft.com/office/drawing/2014/main" id="{6DE37A44-790D-4AE5-A37A-CAFAAA2ABA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437" y="961551"/>
            <a:ext cx="1440000" cy="1080000"/>
          </a:xfrm>
          <a:prstGeom prst="rect">
            <a:avLst/>
          </a:prstGeom>
          <a:ln w="19050">
            <a:solidFill>
              <a:schemeClr val="tx1"/>
            </a:solidFill>
          </a:ln>
        </p:spPr>
      </p:pic>
      <p:grpSp>
        <p:nvGrpSpPr>
          <p:cNvPr id="40" name="组合 39">
            <a:extLst>
              <a:ext uri="{FF2B5EF4-FFF2-40B4-BE49-F238E27FC236}">
                <a16:creationId xmlns:a16="http://schemas.microsoft.com/office/drawing/2014/main" id="{D9040C2F-269C-4FE9-9CFA-98118F81BE40}"/>
              </a:ext>
            </a:extLst>
          </p:cNvPr>
          <p:cNvGrpSpPr/>
          <p:nvPr/>
        </p:nvGrpSpPr>
        <p:grpSpPr>
          <a:xfrm>
            <a:off x="6441215" y="942501"/>
            <a:ext cx="5220000" cy="2520000"/>
            <a:chOff x="6441215" y="1111502"/>
            <a:chExt cx="5220000" cy="2520000"/>
          </a:xfrm>
        </p:grpSpPr>
        <p:pic>
          <p:nvPicPr>
            <p:cNvPr id="31" name="图片 30">
              <a:extLst>
                <a:ext uri="{FF2B5EF4-FFF2-40B4-BE49-F238E27FC236}">
                  <a16:creationId xmlns:a16="http://schemas.microsoft.com/office/drawing/2014/main" id="{A53EE8C7-037F-4436-99FE-8A3859285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215" y="1111502"/>
              <a:ext cx="2700000" cy="2025000"/>
            </a:xfrm>
            <a:prstGeom prst="rect">
              <a:avLst/>
            </a:prstGeom>
          </p:spPr>
        </p:pic>
        <p:pic>
          <p:nvPicPr>
            <p:cNvPr id="21" name="图片 20">
              <a:extLst>
                <a:ext uri="{FF2B5EF4-FFF2-40B4-BE49-F238E27FC236}">
                  <a16:creationId xmlns:a16="http://schemas.microsoft.com/office/drawing/2014/main" id="{9C7DF698-2429-40E8-BE8E-143DC1AE5A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2165" y="1130552"/>
              <a:ext cx="1440000" cy="1080000"/>
            </a:xfrm>
            <a:prstGeom prst="rect">
              <a:avLst/>
            </a:prstGeom>
            <a:ln w="19050">
              <a:solidFill>
                <a:schemeClr val="tx1"/>
              </a:solidFill>
            </a:ln>
          </p:spPr>
        </p:pic>
        <p:pic>
          <p:nvPicPr>
            <p:cNvPr id="32" name="图片 31">
              <a:extLst>
                <a:ext uri="{FF2B5EF4-FFF2-40B4-BE49-F238E27FC236}">
                  <a16:creationId xmlns:a16="http://schemas.microsoft.com/office/drawing/2014/main" id="{85CA081D-F9D6-430B-82F0-F9B4D061393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141215" y="1111502"/>
              <a:ext cx="2520000" cy="2520000"/>
            </a:xfrm>
            <a:prstGeom prst="rect">
              <a:avLst/>
            </a:prstGeom>
          </p:spPr>
        </p:pic>
      </p:grpSp>
      <p:cxnSp>
        <p:nvCxnSpPr>
          <p:cNvPr id="35" name="直接连接符 34">
            <a:extLst>
              <a:ext uri="{FF2B5EF4-FFF2-40B4-BE49-F238E27FC236}">
                <a16:creationId xmlns:a16="http://schemas.microsoft.com/office/drawing/2014/main" id="{C24B5684-96AB-4D39-90D2-2302B48E2E3A}"/>
              </a:ext>
            </a:extLst>
          </p:cNvPr>
          <p:cNvCxnSpPr>
            <a:cxnSpLocks/>
          </p:cNvCxnSpPr>
          <p:nvPr/>
        </p:nvCxnSpPr>
        <p:spPr>
          <a:xfrm>
            <a:off x="3960280" y="1628802"/>
            <a:ext cx="5220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C030ACA-0FB3-42F3-AD94-032BC4EF5208}"/>
              </a:ext>
            </a:extLst>
          </p:cNvPr>
          <p:cNvCxnSpPr>
            <a:cxnSpLocks/>
          </p:cNvCxnSpPr>
          <p:nvPr/>
        </p:nvCxnSpPr>
        <p:spPr>
          <a:xfrm>
            <a:off x="10259556" y="1533552"/>
            <a:ext cx="381600" cy="0"/>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F804EB31-753C-4B4D-ACCE-DD5AEA694BA5}"/>
              </a:ext>
            </a:extLst>
          </p:cNvPr>
          <p:cNvSpPr/>
          <p:nvPr/>
        </p:nvSpPr>
        <p:spPr>
          <a:xfrm>
            <a:off x="1825699" y="3607866"/>
            <a:ext cx="8410681" cy="344710"/>
          </a:xfrm>
          <a:prstGeom prst="rect">
            <a:avLst/>
          </a:prstGeom>
        </p:spPr>
        <p:txBody>
          <a:bodyPr wrap="square">
            <a:spAutoFit/>
          </a:bodyPr>
          <a:lstStyle/>
          <a:p>
            <a:pPr algn="ctr">
              <a:lnSpc>
                <a:spcPct val="130000"/>
              </a:lnSpc>
            </a:pPr>
            <a:r>
              <a:rPr lang="en-US" altLang="zh-CN" sz="1400" kern="100" dirty="0">
                <a:latin typeface="Arial" panose="020B0604020202020204" pitchFamily="34" charset="0"/>
                <a:ea typeface="微软雅黑" panose="020B0503020204020204" pitchFamily="34" charset="-122"/>
              </a:rPr>
              <a:t>720°C</a:t>
            </a:r>
            <a:r>
              <a:rPr lang="zh-CN" altLang="en-US" sz="1400" kern="100" dirty="0">
                <a:latin typeface="Arial" panose="020B0604020202020204" pitchFamily="34" charset="0"/>
                <a:ea typeface="微软雅黑" panose="020B0503020204020204" pitchFamily="34" charset="-122"/>
              </a:rPr>
              <a:t>扩散焊时，金属氧化层及接头出现微小孔洞，</a:t>
            </a:r>
            <a:r>
              <a:rPr lang="zh-CN" altLang="en-US" sz="1400" kern="100" dirty="0">
                <a:solidFill>
                  <a:srgbClr val="C00000"/>
                </a:solidFill>
                <a:latin typeface="Arial" panose="020B0604020202020204" pitchFamily="34" charset="0"/>
                <a:ea typeface="微软雅黑" panose="020B0503020204020204" pitchFamily="34" charset="-122"/>
              </a:rPr>
              <a:t>结构疏松</a:t>
            </a:r>
            <a:endParaRPr lang="zh-CN" altLang="en-US" sz="1400" baseline="-25000" dirty="0">
              <a:solidFill>
                <a:srgbClr val="C00000"/>
              </a:solidFill>
            </a:endParaRPr>
          </a:p>
        </p:txBody>
      </p:sp>
      <p:sp>
        <p:nvSpPr>
          <p:cNvPr id="38" name="矩形 37">
            <a:extLst>
              <a:ext uri="{FF2B5EF4-FFF2-40B4-BE49-F238E27FC236}">
                <a16:creationId xmlns:a16="http://schemas.microsoft.com/office/drawing/2014/main" id="{491E9D69-B6DE-495F-B29F-67D0195C9FBB}"/>
              </a:ext>
            </a:extLst>
          </p:cNvPr>
          <p:cNvSpPr/>
          <p:nvPr/>
        </p:nvSpPr>
        <p:spPr>
          <a:xfrm>
            <a:off x="4679938" y="3429000"/>
            <a:ext cx="2832124"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4-3 720°C</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扩散焊时接头</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SEM</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图像</a:t>
            </a:r>
            <a:endParaRPr lang="zh-CN"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2" name="文本框 41">
            <a:extLst>
              <a:ext uri="{FF2B5EF4-FFF2-40B4-BE49-F238E27FC236}">
                <a16:creationId xmlns:a16="http://schemas.microsoft.com/office/drawing/2014/main" id="{EC97E8CD-7A1D-4596-8922-57C5CE155E90}"/>
              </a:ext>
            </a:extLst>
          </p:cNvPr>
          <p:cNvSpPr txBox="1"/>
          <p:nvPr/>
        </p:nvSpPr>
        <p:spPr>
          <a:xfrm>
            <a:off x="759183" y="3057112"/>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Ti/K9</a:t>
            </a:r>
            <a:r>
              <a:rPr lang="zh-CN" altLang="en-US" sz="1100" dirty="0"/>
              <a:t>玻璃</a:t>
            </a:r>
          </a:p>
        </p:txBody>
      </p:sp>
      <p:sp>
        <p:nvSpPr>
          <p:cNvPr id="43" name="文本框 42">
            <a:extLst>
              <a:ext uri="{FF2B5EF4-FFF2-40B4-BE49-F238E27FC236}">
                <a16:creationId xmlns:a16="http://schemas.microsoft.com/office/drawing/2014/main" id="{CABE13B4-09D0-4924-8090-86B40419FC77}"/>
              </a:ext>
            </a:extLst>
          </p:cNvPr>
          <p:cNvSpPr txBox="1"/>
          <p:nvPr/>
        </p:nvSpPr>
        <p:spPr>
          <a:xfrm>
            <a:off x="7120588" y="3057112"/>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 TC4/K9</a:t>
            </a:r>
            <a:r>
              <a:rPr lang="zh-CN" altLang="en-US" sz="1100" dirty="0"/>
              <a:t>玻璃</a:t>
            </a:r>
          </a:p>
        </p:txBody>
      </p:sp>
      <p:pic>
        <p:nvPicPr>
          <p:cNvPr id="45" name="图片 44">
            <a:extLst>
              <a:ext uri="{FF2B5EF4-FFF2-40B4-BE49-F238E27FC236}">
                <a16:creationId xmlns:a16="http://schemas.microsoft.com/office/drawing/2014/main" id="{4C390060-83FB-4C10-BFFE-CD6F4CA16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9701" y="4121916"/>
            <a:ext cx="2700000" cy="2295716"/>
          </a:xfrm>
          <a:prstGeom prst="rect">
            <a:avLst/>
          </a:prstGeom>
        </p:spPr>
      </p:pic>
      <p:sp>
        <p:nvSpPr>
          <p:cNvPr id="47" name="矩形 46">
            <a:extLst>
              <a:ext uri="{FF2B5EF4-FFF2-40B4-BE49-F238E27FC236}">
                <a16:creationId xmlns:a16="http://schemas.microsoft.com/office/drawing/2014/main" id="{1AB17C29-F3D1-4A0C-9DD7-A2E845988F70}"/>
              </a:ext>
            </a:extLst>
          </p:cNvPr>
          <p:cNvSpPr/>
          <p:nvPr/>
        </p:nvSpPr>
        <p:spPr>
          <a:xfrm>
            <a:off x="2246475" y="6457998"/>
            <a:ext cx="2832124"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4-4 </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rPr>
              <a:t>不同温度下界面元素扩散距离</a:t>
            </a:r>
            <a:endParaRPr lang="zh-CN"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9" name="矩形 48">
            <a:extLst>
              <a:ext uri="{FF2B5EF4-FFF2-40B4-BE49-F238E27FC236}">
                <a16:creationId xmlns:a16="http://schemas.microsoft.com/office/drawing/2014/main" id="{0330A9C8-5E5F-48B6-89FB-E9338AF8BC7E}"/>
              </a:ext>
            </a:extLst>
          </p:cNvPr>
          <p:cNvSpPr/>
          <p:nvPr/>
        </p:nvSpPr>
        <p:spPr>
          <a:xfrm>
            <a:off x="5415222" y="4852759"/>
            <a:ext cx="5696653" cy="1023742"/>
          </a:xfrm>
          <a:prstGeom prst="rect">
            <a:avLst/>
          </a:prstGeom>
        </p:spPr>
        <p:txBody>
          <a:bodyPr wrap="square">
            <a:spAutoFit/>
          </a:bodyPr>
          <a:lstStyle/>
          <a:p>
            <a:pPr indent="457200">
              <a:lnSpc>
                <a:spcPct val="150000"/>
              </a:lnSpc>
            </a:pPr>
            <a:r>
              <a:rPr lang="zh-CN" altLang="en-US" sz="1400" kern="100" dirty="0">
                <a:latin typeface="Arial" panose="020B0604020202020204" pitchFamily="34" charset="0"/>
                <a:ea typeface="微软雅黑" panose="020B0503020204020204" pitchFamily="34" charset="-122"/>
              </a:rPr>
              <a:t>随着扩散焊温度升高，</a:t>
            </a:r>
            <a:r>
              <a:rPr lang="en-US" altLang="zh-CN" sz="1400" kern="100" dirty="0">
                <a:latin typeface="Arial" panose="020B0604020202020204" pitchFamily="34" charset="0"/>
                <a:ea typeface="微软雅黑" panose="020B0503020204020204" pitchFamily="34" charset="-122"/>
              </a:rPr>
              <a:t>Ti/K9</a:t>
            </a:r>
            <a:r>
              <a:rPr lang="zh-CN" altLang="en-US" sz="1400" kern="100" dirty="0">
                <a:latin typeface="Arial" panose="020B0604020202020204" pitchFamily="34" charset="0"/>
                <a:ea typeface="微软雅黑" panose="020B0503020204020204" pitchFamily="34" charset="-122"/>
              </a:rPr>
              <a:t>玻璃和</a:t>
            </a:r>
            <a:r>
              <a:rPr lang="en-US" altLang="zh-CN" sz="1400" kern="100" dirty="0">
                <a:latin typeface="Arial" panose="020B0604020202020204" pitchFamily="34" charset="0"/>
                <a:ea typeface="微软雅黑" panose="020B0503020204020204" pitchFamily="34" charset="-122"/>
              </a:rPr>
              <a:t>TC4/K9</a:t>
            </a:r>
            <a:r>
              <a:rPr lang="zh-CN" altLang="en-US" sz="1400" kern="100" dirty="0">
                <a:latin typeface="Arial" panose="020B0604020202020204" pitchFamily="34" charset="0"/>
                <a:ea typeface="微软雅黑" panose="020B0503020204020204" pitchFamily="34" charset="-122"/>
              </a:rPr>
              <a:t>玻璃界面</a:t>
            </a:r>
            <a:r>
              <a:rPr lang="zh-CN" altLang="en-US" sz="1400" kern="100" dirty="0">
                <a:solidFill>
                  <a:srgbClr val="C00000"/>
                </a:solidFill>
                <a:latin typeface="Arial" panose="020B0604020202020204" pitchFamily="34" charset="0"/>
                <a:ea typeface="微软雅黑" panose="020B0503020204020204" pitchFamily="34" charset="-122"/>
              </a:rPr>
              <a:t>元素扩散距离逐渐增大</a:t>
            </a:r>
            <a:r>
              <a:rPr lang="zh-CN" altLang="en-US" sz="1400" kern="100" dirty="0">
                <a:latin typeface="Arial" panose="020B0604020202020204" pitchFamily="34" charset="0"/>
                <a:ea typeface="微软雅黑" panose="020B0503020204020204" pitchFamily="34" charset="-122"/>
              </a:rPr>
              <a:t>。</a:t>
            </a:r>
            <a:r>
              <a:rPr lang="en-US" altLang="zh-CN" sz="1400" kern="100" dirty="0">
                <a:latin typeface="Arial" panose="020B0604020202020204" pitchFamily="34" charset="0"/>
                <a:ea typeface="微软雅黑" panose="020B0503020204020204" pitchFamily="34" charset="-122"/>
              </a:rPr>
              <a:t>TC4</a:t>
            </a:r>
            <a:r>
              <a:rPr lang="zh-CN" altLang="en-US" sz="1400" kern="100" dirty="0">
                <a:latin typeface="Arial" panose="020B0604020202020204" pitchFamily="34" charset="0"/>
                <a:ea typeface="微软雅黑" panose="020B0503020204020204" pitchFamily="34" charset="-122"/>
              </a:rPr>
              <a:t>中富</a:t>
            </a:r>
            <a:r>
              <a:rPr lang="en-US" altLang="zh-CN" sz="1400" kern="100" dirty="0">
                <a:latin typeface="Arial" panose="020B0604020202020204" pitchFamily="34" charset="0"/>
                <a:ea typeface="微软雅黑" panose="020B0503020204020204" pitchFamily="34" charset="-122"/>
              </a:rPr>
              <a:t>Al</a:t>
            </a:r>
            <a:r>
              <a:rPr lang="zh-CN" altLang="en-US" sz="1400" kern="100" dirty="0">
                <a:latin typeface="Arial" panose="020B0604020202020204" pitchFamily="34" charset="0"/>
                <a:ea typeface="微软雅黑" panose="020B0503020204020204" pitchFamily="34" charset="-122"/>
              </a:rPr>
              <a:t>层会阻碍玻璃侧</a:t>
            </a:r>
            <a:r>
              <a:rPr lang="en-US" altLang="zh-CN" sz="1400" kern="100" dirty="0">
                <a:latin typeface="Arial" panose="020B0604020202020204" pitchFamily="34" charset="0"/>
                <a:ea typeface="微软雅黑" panose="020B0503020204020204" pitchFamily="34" charset="-122"/>
              </a:rPr>
              <a:t>Si</a:t>
            </a:r>
            <a:r>
              <a:rPr lang="zh-CN" altLang="en-US" sz="1400" kern="100" dirty="0">
                <a:latin typeface="Arial" panose="020B0604020202020204" pitchFamily="34" charset="0"/>
                <a:ea typeface="微软雅黑" panose="020B0503020204020204" pitchFamily="34" charset="-122"/>
              </a:rPr>
              <a:t>元素扩散，因此</a:t>
            </a:r>
            <a:r>
              <a:rPr lang="en-US" altLang="zh-CN" sz="1400" kern="100" dirty="0">
                <a:latin typeface="Arial" panose="020B0604020202020204" pitchFamily="34" charset="0"/>
                <a:ea typeface="微软雅黑" panose="020B0503020204020204" pitchFamily="34" charset="-122"/>
              </a:rPr>
              <a:t>TC4/K9</a:t>
            </a:r>
            <a:r>
              <a:rPr lang="zh-CN" altLang="en-US" sz="1400" kern="100" dirty="0">
                <a:latin typeface="Arial" panose="020B0604020202020204" pitchFamily="34" charset="0"/>
                <a:ea typeface="微软雅黑" panose="020B0503020204020204" pitchFamily="34" charset="-122"/>
              </a:rPr>
              <a:t>玻璃界面元素扩散距离较短。</a:t>
            </a:r>
            <a:endParaRPr lang="zh-CN" altLang="en-US" sz="1400" baseline="-25000" dirty="0"/>
          </a:p>
        </p:txBody>
      </p:sp>
      <p:grpSp>
        <p:nvGrpSpPr>
          <p:cNvPr id="50" name="组合 49">
            <a:extLst>
              <a:ext uri="{FF2B5EF4-FFF2-40B4-BE49-F238E27FC236}">
                <a16:creationId xmlns:a16="http://schemas.microsoft.com/office/drawing/2014/main" id="{97728249-1509-4B52-ADF7-EEE9DC2ACFE7}"/>
              </a:ext>
            </a:extLst>
          </p:cNvPr>
          <p:cNvGrpSpPr/>
          <p:nvPr/>
        </p:nvGrpSpPr>
        <p:grpSpPr>
          <a:xfrm>
            <a:off x="2981183" y="110767"/>
            <a:ext cx="6229635" cy="338554"/>
            <a:chOff x="-581232" y="6355300"/>
            <a:chExt cx="6229635" cy="338554"/>
          </a:xfrm>
        </p:grpSpPr>
        <p:sp>
          <p:nvSpPr>
            <p:cNvPr id="51" name="矩形 50">
              <a:extLst>
                <a:ext uri="{FF2B5EF4-FFF2-40B4-BE49-F238E27FC236}">
                  <a16:creationId xmlns:a16="http://schemas.microsoft.com/office/drawing/2014/main" id="{10F01416-CC26-4BB5-AEB7-CF71A762F19E}"/>
                </a:ext>
              </a:extLst>
            </p:cNvPr>
            <p:cNvSpPr/>
            <p:nvPr/>
          </p:nvSpPr>
          <p:spPr>
            <a:xfrm>
              <a:off x="-581232" y="6355300"/>
              <a:ext cx="1618432"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扩散焊温度研究</a:t>
              </a:r>
            </a:p>
          </p:txBody>
        </p:sp>
        <p:sp>
          <p:nvSpPr>
            <p:cNvPr id="52" name="矩形 51">
              <a:extLst>
                <a:ext uri="{FF2B5EF4-FFF2-40B4-BE49-F238E27FC236}">
                  <a16:creationId xmlns:a16="http://schemas.microsoft.com/office/drawing/2014/main" id="{F68100FA-64A7-4F5E-B9FF-C0E284E8C022}"/>
                </a:ext>
              </a:extLst>
            </p:cNvPr>
            <p:cNvSpPr/>
            <p:nvPr/>
          </p:nvSpPr>
          <p:spPr>
            <a:xfrm>
              <a:off x="1724368" y="6383885"/>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扩散焊压力研究</a:t>
              </a:r>
            </a:p>
          </p:txBody>
        </p:sp>
        <p:sp>
          <p:nvSpPr>
            <p:cNvPr id="53" name="矩形 52">
              <a:extLst>
                <a:ext uri="{FF2B5EF4-FFF2-40B4-BE49-F238E27FC236}">
                  <a16:creationId xmlns:a16="http://schemas.microsoft.com/office/drawing/2014/main" id="{E7DC6CAF-0A05-4CEE-A8C0-DA84994A073D}"/>
                </a:ext>
              </a:extLst>
            </p:cNvPr>
            <p:cNvSpPr/>
            <p:nvPr/>
          </p:nvSpPr>
          <p:spPr>
            <a:xfrm>
              <a:off x="4029970" y="6383884"/>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扩散焊机理研究</a:t>
              </a:r>
            </a:p>
          </p:txBody>
        </p:sp>
      </p:grpSp>
      <p:sp>
        <p:nvSpPr>
          <p:cNvPr id="54" name="等腰三角形 53">
            <a:extLst>
              <a:ext uri="{FF2B5EF4-FFF2-40B4-BE49-F238E27FC236}">
                <a16:creationId xmlns:a16="http://schemas.microsoft.com/office/drawing/2014/main" id="{FAECD1D5-156C-4FE5-87BD-0E298D370C91}"/>
              </a:ext>
            </a:extLst>
          </p:cNvPr>
          <p:cNvSpPr/>
          <p:nvPr/>
        </p:nvSpPr>
        <p:spPr>
          <a:xfrm>
            <a:off x="3730283"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29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1C217C2-69B8-41B8-B353-284040235720}"/>
              </a:ext>
            </a:extLst>
          </p:cNvPr>
          <p:cNvSpPr/>
          <p:nvPr/>
        </p:nvSpPr>
        <p:spPr>
          <a:xfrm rot="16200000">
            <a:off x="-1431036" y="1431036"/>
            <a:ext cx="6858000" cy="3995928"/>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6C92471-B0E0-499D-B6B3-D4811A97BDCE}"/>
              </a:ext>
            </a:extLst>
          </p:cNvPr>
          <p:cNvSpPr/>
          <p:nvPr/>
        </p:nvSpPr>
        <p:spPr>
          <a:xfrm>
            <a:off x="592950" y="758906"/>
            <a:ext cx="2960368" cy="1481816"/>
          </a:xfrm>
          <a:prstGeom prst="rect">
            <a:avLst/>
          </a:prstGeom>
          <a:effectLst/>
        </p:spPr>
        <p:txBody>
          <a:bodyPr wrap="square">
            <a:spAutoFit/>
          </a:bodyPr>
          <a:lstStyle/>
          <a:p>
            <a:pPr algn="r">
              <a:lnSpc>
                <a:spcPct val="150000"/>
              </a:lnSpc>
            </a:pPr>
            <a:r>
              <a:rPr lang="en-US" altLang="zh-CN" sz="3200" b="1" dirty="0">
                <a:solidFill>
                  <a:schemeClr val="bg1"/>
                </a:solidFill>
                <a:latin typeface="Arial" panose="020B0604020202020204" pitchFamily="34" charset="0"/>
                <a:ea typeface="微软雅黑" panose="020B0503020204020204" pitchFamily="34" charset="-122"/>
              </a:rPr>
              <a:t>CONTENTS</a:t>
            </a:r>
          </a:p>
          <a:p>
            <a:pPr algn="r">
              <a:lnSpc>
                <a:spcPct val="150000"/>
              </a:lnSpc>
            </a:pPr>
            <a:r>
              <a:rPr lang="zh-CN" altLang="en-US" sz="3200" b="1" dirty="0">
                <a:solidFill>
                  <a:schemeClr val="bg1"/>
                </a:solidFill>
                <a:latin typeface="Arial" panose="020B0604020202020204" pitchFamily="34" charset="0"/>
                <a:ea typeface="微软雅黑" panose="020B0503020204020204" pitchFamily="34" charset="-122"/>
              </a:rPr>
              <a:t>目录</a:t>
            </a:r>
          </a:p>
        </p:txBody>
      </p:sp>
      <p:sp>
        <p:nvSpPr>
          <p:cNvPr id="6" name="矩形 5">
            <a:extLst>
              <a:ext uri="{FF2B5EF4-FFF2-40B4-BE49-F238E27FC236}">
                <a16:creationId xmlns:a16="http://schemas.microsoft.com/office/drawing/2014/main" id="{957AEE36-71A6-48B3-B2C8-F766C6A81AA2}"/>
              </a:ext>
            </a:extLst>
          </p:cNvPr>
          <p:cNvSpPr/>
          <p:nvPr/>
        </p:nvSpPr>
        <p:spPr>
          <a:xfrm>
            <a:off x="4678860" y="969496"/>
            <a:ext cx="5260668"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1</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先进连接方法介绍</a:t>
            </a:r>
          </a:p>
        </p:txBody>
      </p:sp>
      <p:sp>
        <p:nvSpPr>
          <p:cNvPr id="8" name="矩形 7">
            <a:extLst>
              <a:ext uri="{FF2B5EF4-FFF2-40B4-BE49-F238E27FC236}">
                <a16:creationId xmlns:a16="http://schemas.microsoft.com/office/drawing/2014/main" id="{DEC8ABCE-224C-421D-96A4-69008A4C307F}"/>
              </a:ext>
            </a:extLst>
          </p:cNvPr>
          <p:cNvSpPr/>
          <p:nvPr/>
        </p:nvSpPr>
        <p:spPr>
          <a:xfrm>
            <a:off x="4678860" y="2043069"/>
            <a:ext cx="5815376"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2</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金属与玻璃连接的国内外研究现状</a:t>
            </a:r>
          </a:p>
        </p:txBody>
      </p:sp>
      <p:sp>
        <p:nvSpPr>
          <p:cNvPr id="9" name="矩形 8">
            <a:extLst>
              <a:ext uri="{FF2B5EF4-FFF2-40B4-BE49-F238E27FC236}">
                <a16:creationId xmlns:a16="http://schemas.microsoft.com/office/drawing/2014/main" id="{DBA798C4-7128-43E1-A619-2A0B6881FE67}"/>
              </a:ext>
            </a:extLst>
          </p:cNvPr>
          <p:cNvSpPr/>
          <p:nvPr/>
        </p:nvSpPr>
        <p:spPr>
          <a:xfrm>
            <a:off x="4678859" y="4190214"/>
            <a:ext cx="6319577"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4</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金属与玻璃连接实践</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以望远镜为例</a:t>
            </a:r>
          </a:p>
        </p:txBody>
      </p:sp>
      <p:sp>
        <p:nvSpPr>
          <p:cNvPr id="10" name="矩形 9">
            <a:extLst>
              <a:ext uri="{FF2B5EF4-FFF2-40B4-BE49-F238E27FC236}">
                <a16:creationId xmlns:a16="http://schemas.microsoft.com/office/drawing/2014/main" id="{4ED4D0A5-E141-492A-BDB7-FF5B8EFACF16}"/>
              </a:ext>
            </a:extLst>
          </p:cNvPr>
          <p:cNvSpPr/>
          <p:nvPr/>
        </p:nvSpPr>
        <p:spPr>
          <a:xfrm>
            <a:off x="4678860" y="3116641"/>
            <a:ext cx="7308924" cy="901593"/>
          </a:xfrm>
          <a:prstGeom prst="rect">
            <a:avLst/>
          </a:prstGeom>
          <a:effectLst/>
        </p:spPr>
        <p:txBody>
          <a:bodyPr wrap="square">
            <a:spAutoFit/>
          </a:bodyPr>
          <a:lstStyle/>
          <a:p>
            <a:pPr eaLnBrk="0">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3</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Ti/K9</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玻璃和</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TC4/K9</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玻璃扩散焊工艺及机理研究</a:t>
            </a:r>
          </a:p>
        </p:txBody>
      </p:sp>
      <p:sp>
        <p:nvSpPr>
          <p:cNvPr id="2" name="文本框 1">
            <a:extLst>
              <a:ext uri="{FF2B5EF4-FFF2-40B4-BE49-F238E27FC236}">
                <a16:creationId xmlns:a16="http://schemas.microsoft.com/office/drawing/2014/main" id="{1D4FB7BF-C90F-4322-967C-EFCAA8343DD5}"/>
              </a:ext>
            </a:extLst>
          </p:cNvPr>
          <p:cNvSpPr txBox="1"/>
          <p:nvPr/>
        </p:nvSpPr>
        <p:spPr>
          <a:xfrm rot="16200000">
            <a:off x="924981" y="3032909"/>
            <a:ext cx="3385542" cy="5971160"/>
          </a:xfrm>
          <a:prstGeom prst="rect">
            <a:avLst/>
          </a:prstGeom>
          <a:noFill/>
        </p:spPr>
        <p:txBody>
          <a:bodyPr vert="eaVert" wrap="square" rtlCol="0">
            <a:spAutoFit/>
          </a:bodyPr>
          <a:lstStyle/>
          <a:p>
            <a:r>
              <a:rPr lang="en-US" altLang="zh-CN" sz="20800" dirty="0">
                <a:ln w="12700">
                  <a:solidFill>
                    <a:srgbClr val="066188"/>
                  </a:solidFill>
                </a:ln>
                <a:noFill/>
                <a:latin typeface="方正姚体" panose="02010601030101010101" pitchFamily="2" charset="-122"/>
                <a:ea typeface="方正姚体" panose="02010601030101010101" pitchFamily="2" charset="-122"/>
              </a:rPr>
              <a:t>HIT</a:t>
            </a:r>
            <a:endParaRPr lang="zh-CN" altLang="en-US" sz="20800" dirty="0">
              <a:ln w="12700">
                <a:solidFill>
                  <a:srgbClr val="066188"/>
                </a:solidFill>
              </a:ln>
              <a:no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958363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a:extLst>
              <a:ext uri="{FF2B5EF4-FFF2-40B4-BE49-F238E27FC236}">
                <a16:creationId xmlns:a16="http://schemas.microsoft.com/office/drawing/2014/main" id="{A3EAF31B-8D02-4003-9197-047B2DAB3ABC}"/>
              </a:ext>
            </a:extLst>
          </p:cNvPr>
          <p:cNvSpPr/>
          <p:nvPr/>
        </p:nvSpPr>
        <p:spPr>
          <a:xfrm>
            <a:off x="75702" y="3712157"/>
            <a:ext cx="8858893" cy="2700000"/>
          </a:xfrm>
          <a:prstGeom prst="roundRect">
            <a:avLst>
              <a:gd name="adj" fmla="val 5650"/>
            </a:avLst>
          </a:prstGeom>
          <a:solidFill>
            <a:srgbClr val="CFD5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3AE1623C-BF9E-4A58-A39A-CE3CCD2CF902}"/>
              </a:ext>
            </a:extLst>
          </p:cNvPr>
          <p:cNvSpPr/>
          <p:nvPr/>
        </p:nvSpPr>
        <p:spPr>
          <a:xfrm>
            <a:off x="60400" y="995672"/>
            <a:ext cx="8874195" cy="2700000"/>
          </a:xfrm>
          <a:prstGeom prst="roundRect">
            <a:avLst>
              <a:gd name="adj" fmla="val 5650"/>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1B78ECF-C811-46CF-BBB5-E3AF3B0E3D54}"/>
              </a:ext>
            </a:extLst>
          </p:cNvPr>
          <p:cNvSpPr/>
          <p:nvPr/>
        </p:nvSpPr>
        <p:spPr>
          <a:xfrm>
            <a:off x="91757" y="2129760"/>
            <a:ext cx="492443"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rPr>
              <a:t>Ti</a:t>
            </a:r>
            <a:endParaRPr kumimoji="0" lang="zh-CN" altLang="en-US"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endParaRPr>
          </a:p>
        </p:txBody>
      </p:sp>
      <p:sp>
        <p:nvSpPr>
          <p:cNvPr id="29" name="矩形 28">
            <a:extLst>
              <a:ext uri="{FF2B5EF4-FFF2-40B4-BE49-F238E27FC236}">
                <a16:creationId xmlns:a16="http://schemas.microsoft.com/office/drawing/2014/main" id="{FA3E0CD2-37E9-4FAA-BC7F-6A2E0346333F}"/>
              </a:ext>
            </a:extLst>
          </p:cNvPr>
          <p:cNvSpPr/>
          <p:nvPr/>
        </p:nvSpPr>
        <p:spPr>
          <a:xfrm>
            <a:off x="0" y="4820743"/>
            <a:ext cx="707588"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rPr>
              <a:t>TC4</a:t>
            </a:r>
            <a:endParaRPr kumimoji="0" lang="zh-CN" altLang="en-US"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endParaRPr>
          </a:p>
        </p:txBody>
      </p:sp>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188860" y="573170"/>
            <a:ext cx="4906651"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扩散焊温度对接头剪切强度和断口形貌的影响</a:t>
            </a:r>
          </a:p>
        </p:txBody>
      </p:sp>
      <p:sp>
        <p:nvSpPr>
          <p:cNvPr id="63" name="文本框 62">
            <a:extLst>
              <a:ext uri="{FF2B5EF4-FFF2-40B4-BE49-F238E27FC236}">
                <a16:creationId xmlns:a16="http://schemas.microsoft.com/office/drawing/2014/main" id="{5ED5A759-E1FC-4061-8186-1EDA9DB2C4A7}"/>
              </a:ext>
            </a:extLst>
          </p:cNvPr>
          <p:cNvSpPr txBox="1"/>
          <p:nvPr/>
        </p:nvSpPr>
        <p:spPr>
          <a:xfrm>
            <a:off x="2182885" y="6602262"/>
            <a:ext cx="502689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4-5 </a:t>
            </a:r>
            <a:r>
              <a:rPr lang="zh-CN" altLang="en-US" dirty="0"/>
              <a:t>不同焊接温度下金属</a:t>
            </a:r>
            <a:r>
              <a:rPr lang="en-US" altLang="zh-CN" dirty="0"/>
              <a:t>/</a:t>
            </a:r>
            <a:r>
              <a:rPr lang="zh-CN" altLang="en-US" dirty="0"/>
              <a:t>玻璃接头</a:t>
            </a:r>
            <a:endParaRPr lang="en-US" altLang="zh-CN" dirty="0"/>
          </a:p>
        </p:txBody>
      </p:sp>
      <p:grpSp>
        <p:nvGrpSpPr>
          <p:cNvPr id="2" name="组合 1">
            <a:extLst>
              <a:ext uri="{FF2B5EF4-FFF2-40B4-BE49-F238E27FC236}">
                <a16:creationId xmlns:a16="http://schemas.microsoft.com/office/drawing/2014/main" id="{6631C3D0-D974-4539-85C0-81233E5EFC61}"/>
              </a:ext>
            </a:extLst>
          </p:cNvPr>
          <p:cNvGrpSpPr>
            <a:grpSpLocks noChangeAspect="1"/>
          </p:cNvGrpSpPr>
          <p:nvPr/>
        </p:nvGrpSpPr>
        <p:grpSpPr>
          <a:xfrm>
            <a:off x="711405" y="995673"/>
            <a:ext cx="8094173" cy="2700000"/>
            <a:chOff x="3328347" y="1100329"/>
            <a:chExt cx="8258082" cy="2754676"/>
          </a:xfrm>
        </p:grpSpPr>
        <p:pic>
          <p:nvPicPr>
            <p:cNvPr id="11" name="图片 10">
              <a:extLst>
                <a:ext uri="{FF2B5EF4-FFF2-40B4-BE49-F238E27FC236}">
                  <a16:creationId xmlns:a16="http://schemas.microsoft.com/office/drawing/2014/main" id="{7DAB6484-C13B-4690-8A33-56EFF35C9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347" y="1100374"/>
              <a:ext cx="2664000" cy="2745476"/>
            </a:xfrm>
            <a:prstGeom prst="rect">
              <a:avLst/>
            </a:prstGeom>
          </p:spPr>
        </p:pic>
        <p:pic>
          <p:nvPicPr>
            <p:cNvPr id="12" name="图片 11">
              <a:extLst>
                <a:ext uri="{FF2B5EF4-FFF2-40B4-BE49-F238E27FC236}">
                  <a16:creationId xmlns:a16="http://schemas.microsoft.com/office/drawing/2014/main" id="{28E39FEB-EA2A-4E89-9E94-F19AB3AC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023" y="1100374"/>
              <a:ext cx="2664000" cy="2754631"/>
            </a:xfrm>
            <a:prstGeom prst="rect">
              <a:avLst/>
            </a:prstGeom>
          </p:spPr>
        </p:pic>
        <p:pic>
          <p:nvPicPr>
            <p:cNvPr id="13" name="图片 12">
              <a:extLst>
                <a:ext uri="{FF2B5EF4-FFF2-40B4-BE49-F238E27FC236}">
                  <a16:creationId xmlns:a16="http://schemas.microsoft.com/office/drawing/2014/main" id="{F839DD8F-ADDC-4099-9EC4-FBC414F605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051" y="1100329"/>
              <a:ext cx="2664000" cy="2742730"/>
            </a:xfrm>
            <a:prstGeom prst="rect">
              <a:avLst/>
            </a:prstGeom>
          </p:spPr>
        </p:pic>
        <p:sp>
          <p:nvSpPr>
            <p:cNvPr id="15" name="文本框 14">
              <a:extLst>
                <a:ext uri="{FF2B5EF4-FFF2-40B4-BE49-F238E27FC236}">
                  <a16:creationId xmlns:a16="http://schemas.microsoft.com/office/drawing/2014/main" id="{DFEE5E63-5F4B-4A9A-B238-B4C976E88CC7}"/>
                </a:ext>
              </a:extLst>
            </p:cNvPr>
            <p:cNvSpPr txBox="1"/>
            <p:nvPr/>
          </p:nvSpPr>
          <p:spPr>
            <a:xfrm>
              <a:off x="5107959" y="1454060"/>
              <a:ext cx="738188" cy="369332"/>
            </a:xfrm>
            <a:prstGeom prst="rect">
              <a:avLst/>
            </a:prstGeom>
            <a:noFill/>
          </p:spPr>
          <p:txBody>
            <a:bodyPr wrap="square" rtlCol="0">
              <a:spAutoFit/>
            </a:bodyPr>
            <a:lstStyle/>
            <a:p>
              <a:pPr algn="ctr"/>
              <a:r>
                <a:rPr lang="en-US" altLang="zh-CN" dirty="0" err="1">
                  <a:latin typeface="Arial" panose="020B0604020202020204" pitchFamily="34" charset="0"/>
                  <a:cs typeface="Arial" panose="020B0604020202020204" pitchFamily="34" charset="0"/>
                </a:rPr>
                <a:t>Ti</a:t>
              </a:r>
              <a:endParaRPr lang="zh-CN" altLang="en-US"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F8669B9D-74D1-4A67-83B7-D58FC0A95167}"/>
                </a:ext>
              </a:extLst>
            </p:cNvPr>
            <p:cNvSpPr txBox="1"/>
            <p:nvPr/>
          </p:nvSpPr>
          <p:spPr>
            <a:xfrm>
              <a:off x="3359474" y="1770439"/>
              <a:ext cx="1424770"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K9 Glass</a:t>
              </a:r>
              <a:endParaRPr lang="zh-CN" altLang="en-US"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68C13EFC-DD25-4E5C-88F7-C59D144492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0528" y="1100374"/>
              <a:ext cx="894727" cy="1371320"/>
            </a:xfrm>
            <a:prstGeom prst="rect">
              <a:avLst/>
            </a:prstGeom>
          </p:spPr>
        </p:pic>
        <p:pic>
          <p:nvPicPr>
            <p:cNvPr id="18" name="图片 17">
              <a:extLst>
                <a:ext uri="{FF2B5EF4-FFF2-40B4-BE49-F238E27FC236}">
                  <a16:creationId xmlns:a16="http://schemas.microsoft.com/office/drawing/2014/main" id="{43F15832-5692-47F3-B106-EF4E4857F9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7240" y="2895247"/>
              <a:ext cx="1602307" cy="220785"/>
            </a:xfrm>
            <a:prstGeom prst="rect">
              <a:avLst/>
            </a:prstGeom>
          </p:spPr>
        </p:pic>
        <p:pic>
          <p:nvPicPr>
            <p:cNvPr id="19" name="图片 18">
              <a:extLst>
                <a:ext uri="{FF2B5EF4-FFF2-40B4-BE49-F238E27FC236}">
                  <a16:creationId xmlns:a16="http://schemas.microsoft.com/office/drawing/2014/main" id="{0EAF5653-50AD-4C5E-85CF-3584EBD5E4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4935" y="2666956"/>
              <a:ext cx="962127" cy="696739"/>
            </a:xfrm>
            <a:prstGeom prst="rect">
              <a:avLst/>
            </a:prstGeom>
          </p:spPr>
        </p:pic>
        <p:pic>
          <p:nvPicPr>
            <p:cNvPr id="20" name="图片 19">
              <a:extLst>
                <a:ext uri="{FF2B5EF4-FFF2-40B4-BE49-F238E27FC236}">
                  <a16:creationId xmlns:a16="http://schemas.microsoft.com/office/drawing/2014/main" id="{64A284DC-F4CC-418D-A4B7-4C5225463D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23216" y="1697815"/>
              <a:ext cx="1637269" cy="1728521"/>
            </a:xfrm>
            <a:prstGeom prst="rect">
              <a:avLst/>
            </a:prstGeom>
          </p:spPr>
        </p:pic>
        <p:sp>
          <p:nvSpPr>
            <p:cNvPr id="21" name="文本框 20">
              <a:extLst>
                <a:ext uri="{FF2B5EF4-FFF2-40B4-BE49-F238E27FC236}">
                  <a16:creationId xmlns:a16="http://schemas.microsoft.com/office/drawing/2014/main" id="{19E81A60-8321-4346-A1DC-9C99DB8CB7C8}"/>
                </a:ext>
              </a:extLst>
            </p:cNvPr>
            <p:cNvSpPr txBox="1"/>
            <p:nvPr/>
          </p:nvSpPr>
          <p:spPr>
            <a:xfrm>
              <a:off x="10043713" y="2163917"/>
              <a:ext cx="1542716" cy="307777"/>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Recessed area</a:t>
              </a:r>
              <a:endParaRPr lang="zh-CN" altLang="en-US" sz="1400" dirty="0">
                <a:latin typeface="Arial" panose="020B0604020202020204" pitchFamily="34" charset="0"/>
                <a:cs typeface="Arial" panose="020B0604020202020204" pitchFamily="34" charset="0"/>
              </a:endParaRPr>
            </a:p>
          </p:txBody>
        </p:sp>
        <p:cxnSp>
          <p:nvCxnSpPr>
            <p:cNvPr id="22" name="直接箭头连接符 21">
              <a:extLst>
                <a:ext uri="{FF2B5EF4-FFF2-40B4-BE49-F238E27FC236}">
                  <a16:creationId xmlns:a16="http://schemas.microsoft.com/office/drawing/2014/main" id="{1CCAE23B-AC3C-47B9-9CC1-E1CB3B79DAD9}"/>
                </a:ext>
              </a:extLst>
            </p:cNvPr>
            <p:cNvCxnSpPr/>
            <p:nvPr/>
          </p:nvCxnSpPr>
          <p:spPr>
            <a:xfrm flipH="1" flipV="1">
              <a:off x="10243302" y="2066882"/>
              <a:ext cx="204787" cy="970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707E6CF-8624-438F-91A5-E93A8DCF5083}"/>
                </a:ext>
              </a:extLst>
            </p:cNvPr>
            <p:cNvCxnSpPr>
              <a:cxnSpLocks/>
            </p:cNvCxnSpPr>
            <p:nvPr/>
          </p:nvCxnSpPr>
          <p:spPr>
            <a:xfrm flipV="1">
              <a:off x="10647678" y="2033544"/>
              <a:ext cx="286186" cy="2238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158BBDC-9911-47D9-9B15-B7E9F4688DAF}"/>
                </a:ext>
              </a:extLst>
            </p:cNvPr>
            <p:cNvCxnSpPr>
              <a:cxnSpLocks/>
            </p:cNvCxnSpPr>
            <p:nvPr/>
          </p:nvCxnSpPr>
          <p:spPr>
            <a:xfrm>
              <a:off x="10815071" y="2509794"/>
              <a:ext cx="28889" cy="6572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D94130D-B5D4-49F3-958D-860F500011D0}"/>
                </a:ext>
              </a:extLst>
            </p:cNvPr>
            <p:cNvCxnSpPr>
              <a:cxnSpLocks/>
            </p:cNvCxnSpPr>
            <p:nvPr/>
          </p:nvCxnSpPr>
          <p:spPr>
            <a:xfrm flipH="1">
              <a:off x="10043713" y="2500151"/>
              <a:ext cx="551700" cy="47160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04E0BBC4-B24C-4ABE-839F-29DB0D333F64}"/>
              </a:ext>
            </a:extLst>
          </p:cNvPr>
          <p:cNvGrpSpPr>
            <a:grpSpLocks noChangeAspect="1"/>
          </p:cNvGrpSpPr>
          <p:nvPr/>
        </p:nvGrpSpPr>
        <p:grpSpPr>
          <a:xfrm>
            <a:off x="707588" y="3721308"/>
            <a:ext cx="8051708" cy="2700000"/>
            <a:chOff x="1963906" y="1943041"/>
            <a:chExt cx="8213055" cy="2754105"/>
          </a:xfrm>
        </p:grpSpPr>
        <p:pic>
          <p:nvPicPr>
            <p:cNvPr id="41" name="图片 40">
              <a:extLst>
                <a:ext uri="{FF2B5EF4-FFF2-40B4-BE49-F238E27FC236}">
                  <a16:creationId xmlns:a16="http://schemas.microsoft.com/office/drawing/2014/main" id="{2EB1C64A-B86D-4DA0-8D23-73A2DC6BD2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3906" y="1943041"/>
              <a:ext cx="2664000" cy="2747307"/>
            </a:xfrm>
            <a:prstGeom prst="rect">
              <a:avLst/>
            </a:prstGeom>
          </p:spPr>
        </p:pic>
        <p:pic>
          <p:nvPicPr>
            <p:cNvPr id="42" name="图片 41">
              <a:extLst>
                <a:ext uri="{FF2B5EF4-FFF2-40B4-BE49-F238E27FC236}">
                  <a16:creationId xmlns:a16="http://schemas.microsoft.com/office/drawing/2014/main" id="{248B35E4-6267-4A8C-BD91-08A6F674ED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00582" y="1943041"/>
              <a:ext cx="2664000" cy="2737237"/>
            </a:xfrm>
            <a:prstGeom prst="rect">
              <a:avLst/>
            </a:prstGeom>
          </p:spPr>
        </p:pic>
        <p:pic>
          <p:nvPicPr>
            <p:cNvPr id="43" name="图片 42">
              <a:extLst>
                <a:ext uri="{FF2B5EF4-FFF2-40B4-BE49-F238E27FC236}">
                  <a16:creationId xmlns:a16="http://schemas.microsoft.com/office/drawing/2014/main" id="{4CDA9C6C-ED02-49C2-9EDE-8B33F86CED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76623" y="1951670"/>
              <a:ext cx="2664000" cy="2745476"/>
            </a:xfrm>
            <a:prstGeom prst="rect">
              <a:avLst/>
            </a:prstGeom>
          </p:spPr>
        </p:pic>
        <p:pic>
          <p:nvPicPr>
            <p:cNvPr id="44" name="图片 43">
              <a:extLst>
                <a:ext uri="{FF2B5EF4-FFF2-40B4-BE49-F238E27FC236}">
                  <a16:creationId xmlns:a16="http://schemas.microsoft.com/office/drawing/2014/main" id="{B5667CBF-938E-4673-B198-352627E0FF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93612" y="3737222"/>
              <a:ext cx="654887" cy="700087"/>
            </a:xfrm>
            <a:prstGeom prst="rect">
              <a:avLst/>
            </a:prstGeom>
          </p:spPr>
        </p:pic>
        <p:pic>
          <p:nvPicPr>
            <p:cNvPr id="45" name="图片 44">
              <a:extLst>
                <a:ext uri="{FF2B5EF4-FFF2-40B4-BE49-F238E27FC236}">
                  <a16:creationId xmlns:a16="http://schemas.microsoft.com/office/drawing/2014/main" id="{6B4EC9BE-4D67-45D5-A52B-D8A9B0E3DCB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36657" y="2619985"/>
              <a:ext cx="1031073" cy="1777635"/>
            </a:xfrm>
            <a:prstGeom prst="rect">
              <a:avLst/>
            </a:prstGeom>
          </p:spPr>
        </p:pic>
        <p:pic>
          <p:nvPicPr>
            <p:cNvPr id="46" name="图片 45">
              <a:extLst>
                <a:ext uri="{FF2B5EF4-FFF2-40B4-BE49-F238E27FC236}">
                  <a16:creationId xmlns:a16="http://schemas.microsoft.com/office/drawing/2014/main" id="{08263F70-5361-42D1-A0F4-0E22537124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50675" y="2491501"/>
              <a:ext cx="1961985" cy="2003425"/>
            </a:xfrm>
            <a:prstGeom prst="rect">
              <a:avLst/>
            </a:prstGeom>
          </p:spPr>
        </p:pic>
        <p:sp>
          <p:nvSpPr>
            <p:cNvPr id="34" name="文本框 33">
              <a:extLst>
                <a:ext uri="{FF2B5EF4-FFF2-40B4-BE49-F238E27FC236}">
                  <a16:creationId xmlns:a16="http://schemas.microsoft.com/office/drawing/2014/main" id="{B6438359-F715-4CE5-AC71-9A4287C9FB7E}"/>
                </a:ext>
              </a:extLst>
            </p:cNvPr>
            <p:cNvSpPr txBox="1"/>
            <p:nvPr/>
          </p:nvSpPr>
          <p:spPr>
            <a:xfrm>
              <a:off x="5055205" y="3036037"/>
              <a:ext cx="1542716" cy="307777"/>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Recessed area</a:t>
              </a:r>
              <a:endParaRPr lang="zh-CN" altLang="en-US" sz="1400" dirty="0">
                <a:latin typeface="Arial" panose="020B0604020202020204" pitchFamily="34" charset="0"/>
                <a:cs typeface="Arial" panose="020B0604020202020204" pitchFamily="34" charset="0"/>
              </a:endParaRPr>
            </a:p>
          </p:txBody>
        </p:sp>
        <p:cxnSp>
          <p:nvCxnSpPr>
            <p:cNvPr id="35" name="直接箭头连接符 34">
              <a:extLst>
                <a:ext uri="{FF2B5EF4-FFF2-40B4-BE49-F238E27FC236}">
                  <a16:creationId xmlns:a16="http://schemas.microsoft.com/office/drawing/2014/main" id="{57CF8C45-6A40-42F9-9C5F-F8DC59E574D1}"/>
                </a:ext>
              </a:extLst>
            </p:cNvPr>
            <p:cNvCxnSpPr/>
            <p:nvPr/>
          </p:nvCxnSpPr>
          <p:spPr>
            <a:xfrm flipH="1" flipV="1">
              <a:off x="8718521" y="2644501"/>
              <a:ext cx="204787" cy="970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F4A7C05-221C-4C99-9670-5A2F27AC6FF3}"/>
                </a:ext>
              </a:extLst>
            </p:cNvPr>
            <p:cNvCxnSpPr>
              <a:cxnSpLocks/>
            </p:cNvCxnSpPr>
            <p:nvPr/>
          </p:nvCxnSpPr>
          <p:spPr>
            <a:xfrm flipV="1">
              <a:off x="6307306" y="2917433"/>
              <a:ext cx="162273" cy="1547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D828365-D089-4EAC-9767-DE5236D8C29F}"/>
                </a:ext>
              </a:extLst>
            </p:cNvPr>
            <p:cNvCxnSpPr>
              <a:cxnSpLocks/>
            </p:cNvCxnSpPr>
            <p:nvPr/>
          </p:nvCxnSpPr>
          <p:spPr>
            <a:xfrm>
              <a:off x="6388886" y="3354820"/>
              <a:ext cx="28889" cy="6572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C75724F-682E-4FCE-98C3-AF328009C778}"/>
                </a:ext>
              </a:extLst>
            </p:cNvPr>
            <p:cNvCxnSpPr>
              <a:cxnSpLocks/>
            </p:cNvCxnSpPr>
            <p:nvPr/>
          </p:nvCxnSpPr>
          <p:spPr>
            <a:xfrm flipH="1">
              <a:off x="8496436" y="3088605"/>
              <a:ext cx="551700" cy="47160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600F648-4D39-44FC-8142-57BE48CE71E9}"/>
                </a:ext>
              </a:extLst>
            </p:cNvPr>
            <p:cNvSpPr txBox="1"/>
            <p:nvPr/>
          </p:nvSpPr>
          <p:spPr>
            <a:xfrm>
              <a:off x="8634245" y="2682650"/>
              <a:ext cx="1542716" cy="307777"/>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Recessed area</a:t>
              </a:r>
              <a:endParaRPr lang="zh-CN" altLang="en-US" sz="1400" dirty="0">
                <a:latin typeface="Arial" panose="020B0604020202020204" pitchFamily="34" charset="0"/>
                <a:cs typeface="Arial" panose="020B0604020202020204" pitchFamily="34" charset="0"/>
              </a:endParaRPr>
            </a:p>
          </p:txBody>
        </p:sp>
        <p:pic>
          <p:nvPicPr>
            <p:cNvPr id="32" name="图片 31">
              <a:extLst>
                <a:ext uri="{FF2B5EF4-FFF2-40B4-BE49-F238E27FC236}">
                  <a16:creationId xmlns:a16="http://schemas.microsoft.com/office/drawing/2014/main" id="{D6A46827-0034-4116-85C5-E43DA96A7BC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55205" y="3509834"/>
              <a:ext cx="892532" cy="500064"/>
            </a:xfrm>
            <a:prstGeom prst="rect">
              <a:avLst/>
            </a:prstGeom>
          </p:spPr>
        </p:pic>
      </p:grpSp>
      <p:sp>
        <p:nvSpPr>
          <p:cNvPr id="50" name="文本框 49">
            <a:extLst>
              <a:ext uri="{FF2B5EF4-FFF2-40B4-BE49-F238E27FC236}">
                <a16:creationId xmlns:a16="http://schemas.microsoft.com/office/drawing/2014/main" id="{D01C001F-1FC9-4216-A67F-5FCB3F7408EA}"/>
              </a:ext>
            </a:extLst>
          </p:cNvPr>
          <p:cNvSpPr txBox="1"/>
          <p:nvPr/>
        </p:nvSpPr>
        <p:spPr>
          <a:xfrm>
            <a:off x="1342793" y="6387303"/>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680°C</a:t>
            </a:r>
            <a:endParaRPr lang="zh-CN" altLang="en-US" sz="1100" dirty="0"/>
          </a:p>
        </p:txBody>
      </p:sp>
      <p:sp>
        <p:nvSpPr>
          <p:cNvPr id="51" name="文本框 50">
            <a:extLst>
              <a:ext uri="{FF2B5EF4-FFF2-40B4-BE49-F238E27FC236}">
                <a16:creationId xmlns:a16="http://schemas.microsoft.com/office/drawing/2014/main" id="{CEB07F89-57E7-4087-8681-E7060991E69E}"/>
              </a:ext>
            </a:extLst>
          </p:cNvPr>
          <p:cNvSpPr txBox="1"/>
          <p:nvPr/>
        </p:nvSpPr>
        <p:spPr>
          <a:xfrm>
            <a:off x="3942529" y="6387303"/>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 700°C</a:t>
            </a:r>
            <a:endParaRPr lang="zh-CN" altLang="en-US" sz="1100" dirty="0"/>
          </a:p>
        </p:txBody>
      </p:sp>
      <p:sp>
        <p:nvSpPr>
          <p:cNvPr id="52" name="文本框 51">
            <a:extLst>
              <a:ext uri="{FF2B5EF4-FFF2-40B4-BE49-F238E27FC236}">
                <a16:creationId xmlns:a16="http://schemas.microsoft.com/office/drawing/2014/main" id="{17CABA02-8CAE-4E25-8DA3-655C44CB8BCB}"/>
              </a:ext>
            </a:extLst>
          </p:cNvPr>
          <p:cNvSpPr txBox="1"/>
          <p:nvPr/>
        </p:nvSpPr>
        <p:spPr>
          <a:xfrm>
            <a:off x="6932118" y="6387303"/>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(c) 720°C</a:t>
            </a:r>
            <a:endParaRPr lang="zh-CN" altLang="en-US" sz="1100" dirty="0"/>
          </a:p>
        </p:txBody>
      </p:sp>
      <p:sp>
        <p:nvSpPr>
          <p:cNvPr id="53" name="文本框 52">
            <a:extLst>
              <a:ext uri="{FF2B5EF4-FFF2-40B4-BE49-F238E27FC236}">
                <a16:creationId xmlns:a16="http://schemas.microsoft.com/office/drawing/2014/main" id="{85D91282-2028-4C21-A3C2-1FC4DD32465E}"/>
              </a:ext>
            </a:extLst>
          </p:cNvPr>
          <p:cNvSpPr txBox="1"/>
          <p:nvPr/>
        </p:nvSpPr>
        <p:spPr>
          <a:xfrm>
            <a:off x="9678167" y="5720075"/>
            <a:ext cx="1925443"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4-6 </a:t>
            </a:r>
            <a:r>
              <a:rPr lang="zh-CN" altLang="en-US" dirty="0"/>
              <a:t>接头平均剪切强度</a:t>
            </a:r>
          </a:p>
        </p:txBody>
      </p:sp>
      <p:pic>
        <p:nvPicPr>
          <p:cNvPr id="58" name="图片 57">
            <a:extLst>
              <a:ext uri="{FF2B5EF4-FFF2-40B4-BE49-F238E27FC236}">
                <a16:creationId xmlns:a16="http://schemas.microsoft.com/office/drawing/2014/main" id="{A4FE47BD-A394-41B4-9342-217AF98E7197}"/>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148029" y="588317"/>
            <a:ext cx="2662722" cy="2264019"/>
          </a:xfrm>
          <a:prstGeom prst="rect">
            <a:avLst/>
          </a:prstGeom>
        </p:spPr>
      </p:pic>
      <p:pic>
        <p:nvPicPr>
          <p:cNvPr id="59" name="图片 58">
            <a:extLst>
              <a:ext uri="{FF2B5EF4-FFF2-40B4-BE49-F238E27FC236}">
                <a16:creationId xmlns:a16="http://schemas.microsoft.com/office/drawing/2014/main" id="{F735D107-E4BF-4916-A9B4-E9E2455BDBDB}"/>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9203263" y="3247358"/>
            <a:ext cx="2664000" cy="2216195"/>
          </a:xfrm>
          <a:prstGeom prst="rect">
            <a:avLst/>
          </a:prstGeom>
        </p:spPr>
      </p:pic>
      <p:sp>
        <p:nvSpPr>
          <p:cNvPr id="60" name="文本框 59">
            <a:extLst>
              <a:ext uri="{FF2B5EF4-FFF2-40B4-BE49-F238E27FC236}">
                <a16:creationId xmlns:a16="http://schemas.microsoft.com/office/drawing/2014/main" id="{97761F8A-5CD0-418D-8768-D3874BE6E14F}"/>
              </a:ext>
            </a:extLst>
          </p:cNvPr>
          <p:cNvSpPr txBox="1"/>
          <p:nvPr/>
        </p:nvSpPr>
        <p:spPr>
          <a:xfrm>
            <a:off x="9970262" y="2881525"/>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a:t>
            </a:r>
            <a:r>
              <a:rPr lang="zh-CN" altLang="en-US" sz="1100" dirty="0"/>
              <a:t> </a:t>
            </a:r>
            <a:r>
              <a:rPr lang="en-US" altLang="zh-CN" sz="1100" dirty="0" err="1"/>
              <a:t>Ti</a:t>
            </a:r>
            <a:r>
              <a:rPr lang="en-US" altLang="zh-CN" sz="1100" dirty="0"/>
              <a:t>/K9</a:t>
            </a:r>
            <a:r>
              <a:rPr lang="zh-CN" altLang="en-US" sz="1100" dirty="0"/>
              <a:t>玻璃</a:t>
            </a:r>
            <a:endParaRPr lang="en-US" altLang="zh-CN" sz="1100" dirty="0"/>
          </a:p>
        </p:txBody>
      </p:sp>
      <p:sp>
        <p:nvSpPr>
          <p:cNvPr id="61" name="文本框 60">
            <a:extLst>
              <a:ext uri="{FF2B5EF4-FFF2-40B4-BE49-F238E27FC236}">
                <a16:creationId xmlns:a16="http://schemas.microsoft.com/office/drawing/2014/main" id="{3D36094B-6B67-42FF-B439-1392DDE9099D}"/>
              </a:ext>
            </a:extLst>
          </p:cNvPr>
          <p:cNvSpPr txBox="1"/>
          <p:nvPr/>
        </p:nvSpPr>
        <p:spPr>
          <a:xfrm>
            <a:off x="9970262" y="5466468"/>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a:t>
            </a:r>
            <a:r>
              <a:rPr lang="zh-CN" altLang="en-US" sz="1100" dirty="0"/>
              <a:t> </a:t>
            </a:r>
            <a:r>
              <a:rPr lang="en-US" altLang="zh-CN" sz="1100" dirty="0"/>
              <a:t>TC4/K9</a:t>
            </a:r>
            <a:r>
              <a:rPr lang="zh-CN" altLang="en-US" sz="1100" dirty="0"/>
              <a:t>玻璃</a:t>
            </a:r>
            <a:endParaRPr lang="en-US" altLang="zh-CN" sz="1100" dirty="0"/>
          </a:p>
        </p:txBody>
      </p:sp>
      <p:sp>
        <p:nvSpPr>
          <p:cNvPr id="49" name="矩形 48">
            <a:extLst>
              <a:ext uri="{FF2B5EF4-FFF2-40B4-BE49-F238E27FC236}">
                <a16:creationId xmlns:a16="http://schemas.microsoft.com/office/drawing/2014/main" id="{01883BDB-99CF-4331-B6D9-37C2BDC1BB0F}"/>
              </a:ext>
            </a:extLst>
          </p:cNvPr>
          <p:cNvSpPr/>
          <p:nvPr/>
        </p:nvSpPr>
        <p:spPr>
          <a:xfrm>
            <a:off x="9197155" y="6052431"/>
            <a:ext cx="2771550" cy="704680"/>
          </a:xfrm>
          <a:prstGeom prst="rect">
            <a:avLst/>
          </a:prstGeom>
        </p:spPr>
        <p:txBody>
          <a:bodyPr wrap="square">
            <a:spAutoFit/>
          </a:bodyPr>
          <a:lstStyle/>
          <a:p>
            <a:pPr indent="457200">
              <a:lnSpc>
                <a:spcPct val="150000"/>
              </a:lnSpc>
            </a:pPr>
            <a:r>
              <a:rPr lang="zh-CN" altLang="en-US" sz="1400" kern="100" dirty="0">
                <a:latin typeface="Arial" panose="020B0604020202020204" pitchFamily="34" charset="0"/>
                <a:ea typeface="微软雅黑" panose="020B0503020204020204" pitchFamily="34" charset="-122"/>
              </a:rPr>
              <a:t>随温度升高，接头平均剪切强度</a:t>
            </a:r>
            <a:r>
              <a:rPr lang="zh-CN" altLang="en-US" sz="1400" kern="100" dirty="0">
                <a:solidFill>
                  <a:srgbClr val="C00000"/>
                </a:solidFill>
                <a:latin typeface="Arial" panose="020B0604020202020204" pitchFamily="34" charset="0"/>
                <a:ea typeface="微软雅黑" panose="020B0503020204020204" pitchFamily="34" charset="-122"/>
              </a:rPr>
              <a:t>先升高后降低</a:t>
            </a:r>
            <a:r>
              <a:rPr lang="zh-CN" altLang="en-US" sz="1400" kern="100" dirty="0">
                <a:latin typeface="Arial" panose="020B0604020202020204" pitchFamily="34" charset="0"/>
                <a:ea typeface="微软雅黑" panose="020B0503020204020204" pitchFamily="34" charset="-122"/>
              </a:rPr>
              <a:t>。</a:t>
            </a:r>
            <a:endParaRPr lang="zh-CN" altLang="en-US" sz="1400" dirty="0"/>
          </a:p>
        </p:txBody>
      </p:sp>
      <p:grpSp>
        <p:nvGrpSpPr>
          <p:cNvPr id="54" name="组合 53">
            <a:extLst>
              <a:ext uri="{FF2B5EF4-FFF2-40B4-BE49-F238E27FC236}">
                <a16:creationId xmlns:a16="http://schemas.microsoft.com/office/drawing/2014/main" id="{6388ADB3-6C36-45DF-918F-699636BABE35}"/>
              </a:ext>
            </a:extLst>
          </p:cNvPr>
          <p:cNvGrpSpPr/>
          <p:nvPr/>
        </p:nvGrpSpPr>
        <p:grpSpPr>
          <a:xfrm>
            <a:off x="2981183" y="110767"/>
            <a:ext cx="6229635" cy="338554"/>
            <a:chOff x="-581232" y="6355300"/>
            <a:chExt cx="6229635" cy="338554"/>
          </a:xfrm>
        </p:grpSpPr>
        <p:sp>
          <p:nvSpPr>
            <p:cNvPr id="55" name="矩形 54">
              <a:extLst>
                <a:ext uri="{FF2B5EF4-FFF2-40B4-BE49-F238E27FC236}">
                  <a16:creationId xmlns:a16="http://schemas.microsoft.com/office/drawing/2014/main" id="{0A3C3545-2C79-4200-9C24-07037A716F70}"/>
                </a:ext>
              </a:extLst>
            </p:cNvPr>
            <p:cNvSpPr/>
            <p:nvPr/>
          </p:nvSpPr>
          <p:spPr>
            <a:xfrm>
              <a:off x="-581232" y="6355300"/>
              <a:ext cx="1618432"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扩散焊温度研究</a:t>
              </a:r>
            </a:p>
          </p:txBody>
        </p:sp>
        <p:sp>
          <p:nvSpPr>
            <p:cNvPr id="56" name="矩形 55">
              <a:extLst>
                <a:ext uri="{FF2B5EF4-FFF2-40B4-BE49-F238E27FC236}">
                  <a16:creationId xmlns:a16="http://schemas.microsoft.com/office/drawing/2014/main" id="{CD878CE9-3FCA-4DD0-A07F-875640ECC744}"/>
                </a:ext>
              </a:extLst>
            </p:cNvPr>
            <p:cNvSpPr/>
            <p:nvPr/>
          </p:nvSpPr>
          <p:spPr>
            <a:xfrm>
              <a:off x="1724368" y="6383885"/>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扩散焊压力研究</a:t>
              </a:r>
            </a:p>
          </p:txBody>
        </p:sp>
        <p:sp>
          <p:nvSpPr>
            <p:cNvPr id="57" name="矩形 56">
              <a:extLst>
                <a:ext uri="{FF2B5EF4-FFF2-40B4-BE49-F238E27FC236}">
                  <a16:creationId xmlns:a16="http://schemas.microsoft.com/office/drawing/2014/main" id="{EAD98F01-5BC6-41BA-897D-CA5013933F7E}"/>
                </a:ext>
              </a:extLst>
            </p:cNvPr>
            <p:cNvSpPr/>
            <p:nvPr/>
          </p:nvSpPr>
          <p:spPr>
            <a:xfrm>
              <a:off x="4029970" y="6383884"/>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扩散焊机理研究</a:t>
              </a:r>
            </a:p>
          </p:txBody>
        </p:sp>
      </p:grpSp>
      <p:sp>
        <p:nvSpPr>
          <p:cNvPr id="62" name="等腰三角形 61">
            <a:extLst>
              <a:ext uri="{FF2B5EF4-FFF2-40B4-BE49-F238E27FC236}">
                <a16:creationId xmlns:a16="http://schemas.microsoft.com/office/drawing/2014/main" id="{AF718248-82EF-40E7-A68E-576A08F0C364}"/>
              </a:ext>
            </a:extLst>
          </p:cNvPr>
          <p:cNvSpPr/>
          <p:nvPr/>
        </p:nvSpPr>
        <p:spPr>
          <a:xfrm>
            <a:off x="3730283"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9604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圆角 64">
            <a:extLst>
              <a:ext uri="{FF2B5EF4-FFF2-40B4-BE49-F238E27FC236}">
                <a16:creationId xmlns:a16="http://schemas.microsoft.com/office/drawing/2014/main" id="{E4277B33-EB67-43F6-B922-D554939C13EE}"/>
              </a:ext>
            </a:extLst>
          </p:cNvPr>
          <p:cNvSpPr/>
          <p:nvPr/>
        </p:nvSpPr>
        <p:spPr>
          <a:xfrm>
            <a:off x="6343650" y="941598"/>
            <a:ext cx="5705250" cy="4811502"/>
          </a:xfrm>
          <a:prstGeom prst="roundRect">
            <a:avLst>
              <a:gd name="adj" fmla="val 2922"/>
            </a:avLst>
          </a:prstGeom>
          <a:solidFill>
            <a:srgbClr val="CFD5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411E761D-6D4A-4E0F-9C56-0123B72564A0}"/>
              </a:ext>
            </a:extLst>
          </p:cNvPr>
          <p:cNvSpPr/>
          <p:nvPr/>
        </p:nvSpPr>
        <p:spPr>
          <a:xfrm>
            <a:off x="430716" y="942502"/>
            <a:ext cx="5705250" cy="4810597"/>
          </a:xfrm>
          <a:prstGeom prst="roundRect">
            <a:avLst>
              <a:gd name="adj" fmla="val 1492"/>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3F1ABC46-9AEF-4049-BD9A-E74E25AF08ED}"/>
              </a:ext>
            </a:extLst>
          </p:cNvPr>
          <p:cNvSpPr/>
          <p:nvPr/>
        </p:nvSpPr>
        <p:spPr>
          <a:xfrm>
            <a:off x="3037119" y="893779"/>
            <a:ext cx="492443"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rPr>
              <a:t>Ti</a:t>
            </a:r>
            <a:endParaRPr kumimoji="0" lang="zh-CN" altLang="en-US"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endParaRPr>
          </a:p>
        </p:txBody>
      </p:sp>
      <p:sp>
        <p:nvSpPr>
          <p:cNvPr id="68" name="矩形 67">
            <a:extLst>
              <a:ext uri="{FF2B5EF4-FFF2-40B4-BE49-F238E27FC236}">
                <a16:creationId xmlns:a16="http://schemas.microsoft.com/office/drawing/2014/main" id="{E197A108-4A97-4BBD-B5D6-11C3D7AB3B7A}"/>
              </a:ext>
            </a:extLst>
          </p:cNvPr>
          <p:cNvSpPr/>
          <p:nvPr/>
        </p:nvSpPr>
        <p:spPr>
          <a:xfrm>
            <a:off x="8842481" y="910023"/>
            <a:ext cx="707588"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rPr>
              <a:t>TC4</a:t>
            </a:r>
            <a:endParaRPr kumimoji="0" lang="zh-CN" altLang="en-US"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endParaRPr>
          </a:p>
        </p:txBody>
      </p:sp>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188860" y="573170"/>
            <a:ext cx="4138835"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扩散焊压力对接头显微形貌的影响</a:t>
            </a:r>
          </a:p>
        </p:txBody>
      </p:sp>
      <p:grpSp>
        <p:nvGrpSpPr>
          <p:cNvPr id="41" name="组合 40">
            <a:extLst>
              <a:ext uri="{FF2B5EF4-FFF2-40B4-BE49-F238E27FC236}">
                <a16:creationId xmlns:a16="http://schemas.microsoft.com/office/drawing/2014/main" id="{41F0A701-C85D-4BAF-8D78-CE38D428371A}"/>
              </a:ext>
            </a:extLst>
          </p:cNvPr>
          <p:cNvGrpSpPr/>
          <p:nvPr/>
        </p:nvGrpSpPr>
        <p:grpSpPr>
          <a:xfrm>
            <a:off x="430716" y="1295400"/>
            <a:ext cx="5705250" cy="4340850"/>
            <a:chOff x="-66675" y="1295400"/>
            <a:chExt cx="5705250" cy="4340850"/>
          </a:xfrm>
        </p:grpSpPr>
        <p:pic>
          <p:nvPicPr>
            <p:cNvPr id="42" name="图片 41">
              <a:extLst>
                <a:ext uri="{FF2B5EF4-FFF2-40B4-BE49-F238E27FC236}">
                  <a16:creationId xmlns:a16="http://schemas.microsoft.com/office/drawing/2014/main" id="{92AB2A49-A1E9-44EA-9AD9-F5C5CD111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4286250"/>
              <a:ext cx="1800000" cy="1350000"/>
            </a:xfrm>
            <a:prstGeom prst="rect">
              <a:avLst/>
            </a:prstGeom>
          </p:spPr>
        </p:pic>
        <p:pic>
          <p:nvPicPr>
            <p:cNvPr id="43" name="图片 42">
              <a:extLst>
                <a:ext uri="{FF2B5EF4-FFF2-40B4-BE49-F238E27FC236}">
                  <a16:creationId xmlns:a16="http://schemas.microsoft.com/office/drawing/2014/main" id="{19B10AB7-DF02-422B-AD2C-7A9DADD37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8575" y="4276252"/>
              <a:ext cx="1800000" cy="1350000"/>
            </a:xfrm>
            <a:prstGeom prst="rect">
              <a:avLst/>
            </a:prstGeom>
          </p:spPr>
        </p:pic>
        <p:pic>
          <p:nvPicPr>
            <p:cNvPr id="44" name="图片 43">
              <a:extLst>
                <a:ext uri="{FF2B5EF4-FFF2-40B4-BE49-F238E27FC236}">
                  <a16:creationId xmlns:a16="http://schemas.microsoft.com/office/drawing/2014/main" id="{DECBFE00-A6CE-4EC9-9B8F-4F1B786FE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5950" y="4276252"/>
              <a:ext cx="1800000" cy="1350000"/>
            </a:xfrm>
            <a:prstGeom prst="rect">
              <a:avLst/>
            </a:prstGeom>
          </p:spPr>
        </p:pic>
        <p:pic>
          <p:nvPicPr>
            <p:cNvPr id="45" name="图片 44">
              <a:extLst>
                <a:ext uri="{FF2B5EF4-FFF2-40B4-BE49-F238E27FC236}">
                  <a16:creationId xmlns:a16="http://schemas.microsoft.com/office/drawing/2014/main" id="{299CE718-5619-4C18-B83F-31E3236E08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8575" y="1295400"/>
              <a:ext cx="1800000" cy="1350000"/>
            </a:xfrm>
            <a:prstGeom prst="rect">
              <a:avLst/>
            </a:prstGeom>
          </p:spPr>
        </p:pic>
        <p:pic>
          <p:nvPicPr>
            <p:cNvPr id="46" name="图片 45">
              <a:extLst>
                <a:ext uri="{FF2B5EF4-FFF2-40B4-BE49-F238E27FC236}">
                  <a16:creationId xmlns:a16="http://schemas.microsoft.com/office/drawing/2014/main" id="{D498DBFC-0365-4E71-B179-915CF8E77E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75" y="1295400"/>
              <a:ext cx="1800000" cy="1350000"/>
            </a:xfrm>
            <a:prstGeom prst="rect">
              <a:avLst/>
            </a:prstGeom>
          </p:spPr>
        </p:pic>
        <p:pic>
          <p:nvPicPr>
            <p:cNvPr id="47" name="图片 46">
              <a:extLst>
                <a:ext uri="{FF2B5EF4-FFF2-40B4-BE49-F238E27FC236}">
                  <a16:creationId xmlns:a16="http://schemas.microsoft.com/office/drawing/2014/main" id="{DD9A6458-C330-4FE9-88A9-3B394C91C3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5950" y="1295400"/>
              <a:ext cx="1800000" cy="1350000"/>
            </a:xfrm>
            <a:prstGeom prst="rect">
              <a:avLst/>
            </a:prstGeom>
          </p:spPr>
        </p:pic>
        <p:pic>
          <p:nvPicPr>
            <p:cNvPr id="48" name="图片 47">
              <a:extLst>
                <a:ext uri="{FF2B5EF4-FFF2-40B4-BE49-F238E27FC236}">
                  <a16:creationId xmlns:a16="http://schemas.microsoft.com/office/drawing/2014/main" id="{BE45A391-84B5-42B7-9728-8983D0C31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8575" y="2790825"/>
              <a:ext cx="1800000" cy="1350000"/>
            </a:xfrm>
            <a:prstGeom prst="rect">
              <a:avLst/>
            </a:prstGeom>
          </p:spPr>
        </p:pic>
        <p:pic>
          <p:nvPicPr>
            <p:cNvPr id="49" name="图片 48">
              <a:extLst>
                <a:ext uri="{FF2B5EF4-FFF2-40B4-BE49-F238E27FC236}">
                  <a16:creationId xmlns:a16="http://schemas.microsoft.com/office/drawing/2014/main" id="{4CF7CF1F-A3C7-4D4F-8ADC-4B3FA67B1D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75" y="2767322"/>
              <a:ext cx="1800000" cy="1350000"/>
            </a:xfrm>
            <a:prstGeom prst="rect">
              <a:avLst/>
            </a:prstGeom>
          </p:spPr>
        </p:pic>
        <p:pic>
          <p:nvPicPr>
            <p:cNvPr id="50" name="图片 49">
              <a:extLst>
                <a:ext uri="{FF2B5EF4-FFF2-40B4-BE49-F238E27FC236}">
                  <a16:creationId xmlns:a16="http://schemas.microsoft.com/office/drawing/2014/main" id="{39D8B8A6-47D6-42D8-9F14-1BD83B5B10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5950" y="2790825"/>
              <a:ext cx="1800000" cy="1350000"/>
            </a:xfrm>
            <a:prstGeom prst="rect">
              <a:avLst/>
            </a:prstGeom>
          </p:spPr>
        </p:pic>
        <p:pic>
          <p:nvPicPr>
            <p:cNvPr id="51" name="图片 50">
              <a:extLst>
                <a:ext uri="{FF2B5EF4-FFF2-40B4-BE49-F238E27FC236}">
                  <a16:creationId xmlns:a16="http://schemas.microsoft.com/office/drawing/2014/main" id="{6EE2708B-20C4-4B72-A611-7A618378CF77}"/>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9524" y="5451475"/>
              <a:ext cx="300038" cy="130175"/>
            </a:xfrm>
            <a:prstGeom prst="rect">
              <a:avLst/>
            </a:prstGeom>
          </p:spPr>
        </p:pic>
      </p:grpSp>
      <p:grpSp>
        <p:nvGrpSpPr>
          <p:cNvPr id="52" name="组合 51">
            <a:extLst>
              <a:ext uri="{FF2B5EF4-FFF2-40B4-BE49-F238E27FC236}">
                <a16:creationId xmlns:a16="http://schemas.microsoft.com/office/drawing/2014/main" id="{3E1998A9-C2E7-405E-AAEE-4D2CACA41261}"/>
              </a:ext>
            </a:extLst>
          </p:cNvPr>
          <p:cNvGrpSpPr/>
          <p:nvPr/>
        </p:nvGrpSpPr>
        <p:grpSpPr>
          <a:xfrm>
            <a:off x="6343650" y="1295400"/>
            <a:ext cx="5705250" cy="4340850"/>
            <a:chOff x="6343650" y="1295400"/>
            <a:chExt cx="5705250" cy="4340850"/>
          </a:xfrm>
        </p:grpSpPr>
        <p:pic>
          <p:nvPicPr>
            <p:cNvPr id="53" name="图片 52">
              <a:extLst>
                <a:ext uri="{FF2B5EF4-FFF2-40B4-BE49-F238E27FC236}">
                  <a16:creationId xmlns:a16="http://schemas.microsoft.com/office/drawing/2014/main" id="{7EFD539C-F2AE-4136-B599-9D8DC452F1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48900" y="2790825"/>
              <a:ext cx="1800000" cy="1350000"/>
            </a:xfrm>
            <a:prstGeom prst="rect">
              <a:avLst/>
            </a:prstGeom>
          </p:spPr>
        </p:pic>
        <p:pic>
          <p:nvPicPr>
            <p:cNvPr id="54" name="图片 53">
              <a:extLst>
                <a:ext uri="{FF2B5EF4-FFF2-40B4-BE49-F238E27FC236}">
                  <a16:creationId xmlns:a16="http://schemas.microsoft.com/office/drawing/2014/main" id="{6E9CD333-A658-4106-8C1E-D99E395688F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43650" y="2790825"/>
              <a:ext cx="1800000" cy="1350000"/>
            </a:xfrm>
            <a:prstGeom prst="rect">
              <a:avLst/>
            </a:prstGeom>
          </p:spPr>
        </p:pic>
        <p:pic>
          <p:nvPicPr>
            <p:cNvPr id="55" name="图片 54">
              <a:extLst>
                <a:ext uri="{FF2B5EF4-FFF2-40B4-BE49-F238E27FC236}">
                  <a16:creationId xmlns:a16="http://schemas.microsoft.com/office/drawing/2014/main" id="{FE616AAF-7034-48BA-83B2-E187A722E16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96275" y="2790825"/>
              <a:ext cx="1800000" cy="1350000"/>
            </a:xfrm>
            <a:prstGeom prst="rect">
              <a:avLst/>
            </a:prstGeom>
          </p:spPr>
        </p:pic>
        <p:pic>
          <p:nvPicPr>
            <p:cNvPr id="56" name="图片 55">
              <a:extLst>
                <a:ext uri="{FF2B5EF4-FFF2-40B4-BE49-F238E27FC236}">
                  <a16:creationId xmlns:a16="http://schemas.microsoft.com/office/drawing/2014/main" id="{52567AEB-0F2E-4FD5-9945-886BA1A394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43650" y="1295400"/>
              <a:ext cx="1800000" cy="1350000"/>
            </a:xfrm>
            <a:prstGeom prst="rect">
              <a:avLst/>
            </a:prstGeom>
          </p:spPr>
        </p:pic>
        <p:pic>
          <p:nvPicPr>
            <p:cNvPr id="57" name="图片 56">
              <a:extLst>
                <a:ext uri="{FF2B5EF4-FFF2-40B4-BE49-F238E27FC236}">
                  <a16:creationId xmlns:a16="http://schemas.microsoft.com/office/drawing/2014/main" id="{426BB955-7499-458F-AECA-C841E3ACA76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96275" y="1295400"/>
              <a:ext cx="1800000" cy="1350000"/>
            </a:xfrm>
            <a:prstGeom prst="rect">
              <a:avLst/>
            </a:prstGeom>
          </p:spPr>
        </p:pic>
        <p:pic>
          <p:nvPicPr>
            <p:cNvPr id="58" name="图片 57">
              <a:extLst>
                <a:ext uri="{FF2B5EF4-FFF2-40B4-BE49-F238E27FC236}">
                  <a16:creationId xmlns:a16="http://schemas.microsoft.com/office/drawing/2014/main" id="{B4B89940-FBC2-477B-B5F3-1E884019DDD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48900" y="1295400"/>
              <a:ext cx="1800000" cy="1350000"/>
            </a:xfrm>
            <a:prstGeom prst="rect">
              <a:avLst/>
            </a:prstGeom>
          </p:spPr>
        </p:pic>
        <p:pic>
          <p:nvPicPr>
            <p:cNvPr id="59" name="图片 58">
              <a:extLst>
                <a:ext uri="{FF2B5EF4-FFF2-40B4-BE49-F238E27FC236}">
                  <a16:creationId xmlns:a16="http://schemas.microsoft.com/office/drawing/2014/main" id="{8F1C6ED6-2F83-4CF7-887A-F5BABC9AD25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48900" y="4276252"/>
              <a:ext cx="1800000" cy="1350000"/>
            </a:xfrm>
            <a:prstGeom prst="rect">
              <a:avLst/>
            </a:prstGeom>
          </p:spPr>
        </p:pic>
        <p:pic>
          <p:nvPicPr>
            <p:cNvPr id="60" name="图片 59">
              <a:extLst>
                <a:ext uri="{FF2B5EF4-FFF2-40B4-BE49-F238E27FC236}">
                  <a16:creationId xmlns:a16="http://schemas.microsoft.com/office/drawing/2014/main" id="{020C0E3E-E6B9-49AD-BF86-967FE2991BD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43650" y="4286250"/>
              <a:ext cx="1800000" cy="1350000"/>
            </a:xfrm>
            <a:prstGeom prst="rect">
              <a:avLst/>
            </a:prstGeom>
          </p:spPr>
        </p:pic>
        <p:pic>
          <p:nvPicPr>
            <p:cNvPr id="61" name="图片 60">
              <a:extLst>
                <a:ext uri="{FF2B5EF4-FFF2-40B4-BE49-F238E27FC236}">
                  <a16:creationId xmlns:a16="http://schemas.microsoft.com/office/drawing/2014/main" id="{1C1F5BDF-D299-415E-A15F-ADCFBD85CCE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96275" y="4286250"/>
              <a:ext cx="1800000" cy="1350000"/>
            </a:xfrm>
            <a:prstGeom prst="rect">
              <a:avLst/>
            </a:prstGeom>
          </p:spPr>
        </p:pic>
        <p:pic>
          <p:nvPicPr>
            <p:cNvPr id="62" name="图片 61">
              <a:extLst>
                <a:ext uri="{FF2B5EF4-FFF2-40B4-BE49-F238E27FC236}">
                  <a16:creationId xmlns:a16="http://schemas.microsoft.com/office/drawing/2014/main" id="{19AE77DD-9CBA-4DAD-86A5-91BE325EC183}"/>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6403183" y="2461418"/>
              <a:ext cx="300038" cy="130175"/>
            </a:xfrm>
            <a:prstGeom prst="rect">
              <a:avLst/>
            </a:prstGeom>
          </p:spPr>
        </p:pic>
        <p:pic>
          <p:nvPicPr>
            <p:cNvPr id="63" name="图片 62">
              <a:extLst>
                <a:ext uri="{FF2B5EF4-FFF2-40B4-BE49-F238E27FC236}">
                  <a16:creationId xmlns:a16="http://schemas.microsoft.com/office/drawing/2014/main" id="{DB213EE0-F48C-4A78-84F0-0AB7ABE71AC7}"/>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8343900" y="2461418"/>
              <a:ext cx="295275" cy="130175"/>
            </a:xfrm>
            <a:prstGeom prst="rect">
              <a:avLst/>
            </a:prstGeom>
          </p:spPr>
        </p:pic>
        <p:pic>
          <p:nvPicPr>
            <p:cNvPr id="64" name="图片 63">
              <a:extLst>
                <a:ext uri="{FF2B5EF4-FFF2-40B4-BE49-F238E27FC236}">
                  <a16:creationId xmlns:a16="http://schemas.microsoft.com/office/drawing/2014/main" id="{0BA71901-8E34-42C1-8C9D-6C6006B7B5D9}"/>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0308431" y="2474118"/>
              <a:ext cx="290513" cy="121444"/>
            </a:xfrm>
            <a:prstGeom prst="rect">
              <a:avLst/>
            </a:prstGeom>
          </p:spPr>
        </p:pic>
      </p:grpSp>
      <p:sp>
        <p:nvSpPr>
          <p:cNvPr id="69" name="矩形 68">
            <a:extLst>
              <a:ext uri="{FF2B5EF4-FFF2-40B4-BE49-F238E27FC236}">
                <a16:creationId xmlns:a16="http://schemas.microsoft.com/office/drawing/2014/main" id="{0BE9CA9B-C105-4DAE-A930-28D626A7C21F}"/>
              </a:ext>
            </a:extLst>
          </p:cNvPr>
          <p:cNvSpPr/>
          <p:nvPr/>
        </p:nvSpPr>
        <p:spPr>
          <a:xfrm rot="5400000">
            <a:off x="-323546" y="1816511"/>
            <a:ext cx="1024810" cy="307777"/>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Arial" panose="020B0604020202020204" pitchFamily="34" charset="0"/>
                <a:ea typeface="微软雅黑" panose="020B0503020204020204" pitchFamily="34" charset="-122"/>
              </a:rPr>
              <a:t>2500Pa</a:t>
            </a:r>
            <a:endParaRPr kumimoji="0" lang="zh-CN" altLang="en-US" sz="14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70" name="矩形 69">
            <a:extLst>
              <a:ext uri="{FF2B5EF4-FFF2-40B4-BE49-F238E27FC236}">
                <a16:creationId xmlns:a16="http://schemas.microsoft.com/office/drawing/2014/main" id="{620A0F89-22A0-4032-A37F-F46F33AA66A3}"/>
              </a:ext>
            </a:extLst>
          </p:cNvPr>
          <p:cNvSpPr/>
          <p:nvPr/>
        </p:nvSpPr>
        <p:spPr>
          <a:xfrm rot="5400000">
            <a:off x="-323546" y="3275112"/>
            <a:ext cx="1024810" cy="307777"/>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Arial" panose="020B0604020202020204" pitchFamily="34" charset="0"/>
                <a:ea typeface="微软雅黑" panose="020B0503020204020204" pitchFamily="34" charset="-122"/>
              </a:rPr>
              <a:t>4500Pa</a:t>
            </a:r>
            <a:endParaRPr kumimoji="0" lang="zh-CN" altLang="en-US" sz="14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71" name="矩形 70">
            <a:extLst>
              <a:ext uri="{FF2B5EF4-FFF2-40B4-BE49-F238E27FC236}">
                <a16:creationId xmlns:a16="http://schemas.microsoft.com/office/drawing/2014/main" id="{4FE4E9C5-7FB8-4DD4-A8D0-B66548CF599C}"/>
              </a:ext>
            </a:extLst>
          </p:cNvPr>
          <p:cNvSpPr/>
          <p:nvPr/>
        </p:nvSpPr>
        <p:spPr>
          <a:xfrm rot="5400000">
            <a:off x="-323546" y="4733713"/>
            <a:ext cx="1024810" cy="307777"/>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latin typeface="Arial" panose="020B0604020202020204" pitchFamily="34" charset="0"/>
                <a:ea typeface="微软雅黑" panose="020B0503020204020204" pitchFamily="34" charset="-122"/>
              </a:rPr>
              <a:t>6500Pa</a:t>
            </a:r>
            <a:endParaRPr kumimoji="0" lang="zh-CN" altLang="en-US" sz="14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sp>
        <p:nvSpPr>
          <p:cNvPr id="72" name="矩形 71">
            <a:extLst>
              <a:ext uri="{FF2B5EF4-FFF2-40B4-BE49-F238E27FC236}">
                <a16:creationId xmlns:a16="http://schemas.microsoft.com/office/drawing/2014/main" id="{C1D51A2F-ABC6-4A63-8905-0966E9F3410A}"/>
              </a:ext>
            </a:extLst>
          </p:cNvPr>
          <p:cNvSpPr/>
          <p:nvPr/>
        </p:nvSpPr>
        <p:spPr>
          <a:xfrm>
            <a:off x="342748" y="6084330"/>
            <a:ext cx="11706152" cy="700192"/>
          </a:xfrm>
          <a:prstGeom prst="rect">
            <a:avLst/>
          </a:prstGeom>
        </p:spPr>
        <p:txBody>
          <a:bodyPr wrap="square">
            <a:spAutoFit/>
          </a:bodyPr>
          <a:lstStyle/>
          <a:p>
            <a:pPr indent="457200">
              <a:lnSpc>
                <a:spcPct val="150000"/>
              </a:lnSpc>
            </a:pPr>
            <a:r>
              <a:rPr lang="zh-CN" altLang="en-US" sz="1400" kern="100" dirty="0">
                <a:latin typeface="Arial" panose="020B0604020202020204" pitchFamily="34" charset="0"/>
                <a:ea typeface="微软雅黑" panose="020B0503020204020204" pitchFamily="34" charset="-122"/>
              </a:rPr>
              <a:t>在</a:t>
            </a:r>
            <a:r>
              <a:rPr lang="en-US" altLang="zh-CN" sz="1400" kern="100" dirty="0">
                <a:latin typeface="Arial" panose="020B0604020202020204" pitchFamily="34" charset="0"/>
                <a:ea typeface="微软雅黑" panose="020B0503020204020204" pitchFamily="34" charset="-122"/>
              </a:rPr>
              <a:t>700°C</a:t>
            </a:r>
            <a:r>
              <a:rPr lang="zh-CN" altLang="en-US" sz="1400" kern="100" dirty="0">
                <a:latin typeface="Arial" panose="020B0604020202020204" pitchFamily="34" charset="0"/>
                <a:ea typeface="微软雅黑" panose="020B0503020204020204" pitchFamily="34" charset="-122"/>
              </a:rPr>
              <a:t>扩散焊，加压</a:t>
            </a:r>
            <a:r>
              <a:rPr lang="en-US" altLang="zh-CN" sz="1400" kern="100" dirty="0">
                <a:latin typeface="Arial" panose="020B0604020202020204" pitchFamily="34" charset="0"/>
                <a:ea typeface="微软雅黑" panose="020B0503020204020204" pitchFamily="34" charset="-122"/>
              </a:rPr>
              <a:t>2500Pa</a:t>
            </a:r>
            <a:r>
              <a:rPr lang="zh-CN" altLang="en-US" sz="1400" kern="100" dirty="0">
                <a:latin typeface="Arial" panose="020B0604020202020204" pitchFamily="34" charset="0"/>
                <a:ea typeface="微软雅黑" panose="020B0503020204020204" pitchFamily="34" charset="-122"/>
              </a:rPr>
              <a:t>时，</a:t>
            </a:r>
            <a:r>
              <a:rPr lang="en-US" altLang="zh-CN" sz="1400" kern="100" dirty="0">
                <a:latin typeface="Arial" panose="020B0604020202020204" pitchFamily="34" charset="0"/>
                <a:ea typeface="微软雅黑" panose="020B0503020204020204" pitchFamily="34" charset="-122"/>
              </a:rPr>
              <a:t>Ti/K9</a:t>
            </a:r>
            <a:r>
              <a:rPr lang="zh-CN" altLang="en-US" sz="1400" kern="100" dirty="0">
                <a:latin typeface="Arial" panose="020B0604020202020204" pitchFamily="34" charset="0"/>
                <a:ea typeface="微软雅黑" panose="020B0503020204020204" pitchFamily="34" charset="-122"/>
              </a:rPr>
              <a:t>和</a:t>
            </a:r>
            <a:r>
              <a:rPr lang="en-US" altLang="zh-CN" sz="1400" kern="100" dirty="0">
                <a:latin typeface="Arial" panose="020B0604020202020204" pitchFamily="34" charset="0"/>
                <a:ea typeface="微软雅黑" panose="020B0503020204020204" pitchFamily="34" charset="-122"/>
              </a:rPr>
              <a:t>TC4/K9</a:t>
            </a:r>
            <a:r>
              <a:rPr lang="zh-CN" altLang="en-US" sz="1400" kern="100" dirty="0">
                <a:latin typeface="Arial" panose="020B0604020202020204" pitchFamily="34" charset="0"/>
                <a:ea typeface="微软雅黑" panose="020B0503020204020204" pitchFamily="34" charset="-122"/>
              </a:rPr>
              <a:t>玻璃接头</a:t>
            </a:r>
            <a:r>
              <a:rPr lang="zh-CN" altLang="en-US" sz="1400" kern="100" dirty="0">
                <a:solidFill>
                  <a:srgbClr val="C00000"/>
                </a:solidFill>
                <a:latin typeface="Arial" panose="020B0604020202020204" pitchFamily="34" charset="0"/>
                <a:ea typeface="微软雅黑" panose="020B0503020204020204" pitchFamily="34" charset="-122"/>
              </a:rPr>
              <a:t>未形成有效连接</a:t>
            </a:r>
            <a:r>
              <a:rPr lang="zh-CN" altLang="en-US" sz="1400" kern="100" dirty="0">
                <a:latin typeface="Arial" panose="020B0604020202020204" pitchFamily="34" charset="0"/>
                <a:ea typeface="微软雅黑" panose="020B0503020204020204" pitchFamily="34" charset="-122"/>
              </a:rPr>
              <a:t>，界面存在明显裂纹，仅在很小的区域形成连接；加压</a:t>
            </a:r>
            <a:r>
              <a:rPr lang="en-US" altLang="zh-CN" sz="1400" kern="100" dirty="0">
                <a:latin typeface="Arial" panose="020B0604020202020204" pitchFamily="34" charset="0"/>
                <a:ea typeface="微软雅黑" panose="020B0503020204020204" pitchFamily="34" charset="-122"/>
              </a:rPr>
              <a:t>4500Pa</a:t>
            </a:r>
            <a:r>
              <a:rPr lang="zh-CN" altLang="en-US" sz="1400" kern="100" dirty="0">
                <a:latin typeface="Arial" panose="020B0604020202020204" pitchFamily="34" charset="0"/>
                <a:ea typeface="微软雅黑" panose="020B0503020204020204" pitchFamily="34" charset="-122"/>
              </a:rPr>
              <a:t>时，</a:t>
            </a:r>
            <a:r>
              <a:rPr lang="zh-CN" altLang="en-US" sz="1400" kern="100" dirty="0">
                <a:solidFill>
                  <a:srgbClr val="C00000"/>
                </a:solidFill>
                <a:latin typeface="Arial" panose="020B0604020202020204" pitchFamily="34" charset="0"/>
                <a:ea typeface="微软雅黑" panose="020B0503020204020204" pitchFamily="34" charset="-122"/>
              </a:rPr>
              <a:t>界面致密平整</a:t>
            </a:r>
            <a:r>
              <a:rPr lang="zh-CN" altLang="en-US" sz="1400" kern="100" dirty="0">
                <a:latin typeface="Arial" panose="020B0604020202020204" pitchFamily="34" charset="0"/>
                <a:ea typeface="微软雅黑" panose="020B0503020204020204" pitchFamily="34" charset="-122"/>
              </a:rPr>
              <a:t>，连接良好；由于</a:t>
            </a:r>
            <a:r>
              <a:rPr lang="en-US" altLang="zh-CN" sz="1400" kern="100" dirty="0">
                <a:latin typeface="Arial" panose="020B0604020202020204" pitchFamily="34" charset="0"/>
                <a:ea typeface="微软雅黑" panose="020B0503020204020204" pitchFamily="34" charset="-122"/>
              </a:rPr>
              <a:t>TC4</a:t>
            </a:r>
            <a:r>
              <a:rPr lang="zh-CN" altLang="en-US" sz="1400" kern="100" dirty="0">
                <a:latin typeface="Arial" panose="020B0604020202020204" pitchFamily="34" charset="0"/>
                <a:ea typeface="微软雅黑" panose="020B0503020204020204" pitchFamily="34" charset="-122"/>
              </a:rPr>
              <a:t>氧化层晶粒比</a:t>
            </a:r>
            <a:r>
              <a:rPr lang="en-US" altLang="zh-CN" sz="1400" kern="100" dirty="0">
                <a:latin typeface="Arial" panose="020B0604020202020204" pitchFamily="34" charset="0"/>
                <a:ea typeface="微软雅黑" panose="020B0503020204020204" pitchFamily="34" charset="-122"/>
              </a:rPr>
              <a:t>Ti</a:t>
            </a:r>
            <a:r>
              <a:rPr lang="zh-CN" altLang="en-US" sz="1400" kern="100" dirty="0">
                <a:latin typeface="Arial" panose="020B0604020202020204" pitchFamily="34" charset="0"/>
                <a:ea typeface="微软雅黑" panose="020B0503020204020204" pitchFamily="34" charset="-122"/>
              </a:rPr>
              <a:t>的细小，在加压</a:t>
            </a:r>
            <a:r>
              <a:rPr lang="en-US" altLang="zh-CN" sz="1400" kern="100" dirty="0">
                <a:latin typeface="Arial" panose="020B0604020202020204" pitchFamily="34" charset="0"/>
                <a:ea typeface="微软雅黑" panose="020B0503020204020204" pitchFamily="34" charset="-122"/>
              </a:rPr>
              <a:t>6500Pa</a:t>
            </a:r>
            <a:r>
              <a:rPr lang="zh-CN" altLang="en-US" sz="1400" kern="100" dirty="0">
                <a:latin typeface="Arial" panose="020B0604020202020204" pitchFamily="34" charset="0"/>
                <a:ea typeface="微软雅黑" panose="020B0503020204020204" pitchFamily="34" charset="-122"/>
              </a:rPr>
              <a:t>时，</a:t>
            </a:r>
            <a:r>
              <a:rPr lang="en-US" altLang="zh-CN" sz="1400" kern="100" dirty="0">
                <a:solidFill>
                  <a:srgbClr val="C00000"/>
                </a:solidFill>
                <a:latin typeface="Arial" panose="020B0604020202020204" pitchFamily="34" charset="0"/>
                <a:ea typeface="微软雅黑" panose="020B0503020204020204" pitchFamily="34" charset="-122"/>
              </a:rPr>
              <a:t>Ti/K9</a:t>
            </a:r>
            <a:r>
              <a:rPr lang="zh-CN" altLang="en-US" sz="1400" kern="100" dirty="0">
                <a:solidFill>
                  <a:srgbClr val="C00000"/>
                </a:solidFill>
                <a:latin typeface="Arial" panose="020B0604020202020204" pitchFamily="34" charset="0"/>
                <a:ea typeface="微软雅黑" panose="020B0503020204020204" pitchFamily="34" charset="-122"/>
              </a:rPr>
              <a:t>玻璃界面出现弯曲</a:t>
            </a:r>
            <a:r>
              <a:rPr lang="zh-CN" altLang="en-US" sz="1400" kern="100" dirty="0">
                <a:latin typeface="Arial" panose="020B0604020202020204" pitchFamily="34" charset="0"/>
                <a:ea typeface="微软雅黑" panose="020B0503020204020204" pitchFamily="34" charset="-122"/>
              </a:rPr>
              <a:t>，而</a:t>
            </a:r>
            <a:r>
              <a:rPr lang="en-US" altLang="zh-CN" sz="1400" kern="100" dirty="0">
                <a:solidFill>
                  <a:srgbClr val="C00000"/>
                </a:solidFill>
                <a:latin typeface="Arial" panose="020B0604020202020204" pitchFamily="34" charset="0"/>
                <a:ea typeface="微软雅黑" panose="020B0503020204020204" pitchFamily="34" charset="-122"/>
              </a:rPr>
              <a:t>TC4/K9</a:t>
            </a:r>
            <a:r>
              <a:rPr lang="zh-CN" altLang="en-US" sz="1400" kern="100" dirty="0">
                <a:solidFill>
                  <a:srgbClr val="C00000"/>
                </a:solidFill>
                <a:latin typeface="Arial" panose="020B0604020202020204" pitchFamily="34" charset="0"/>
                <a:ea typeface="微软雅黑" panose="020B0503020204020204" pitchFamily="34" charset="-122"/>
              </a:rPr>
              <a:t>玻璃界面连接较好</a:t>
            </a:r>
            <a:r>
              <a:rPr lang="zh-CN" altLang="en-US" sz="1400" kern="100" dirty="0">
                <a:latin typeface="Arial" panose="020B0604020202020204" pitchFamily="34" charset="0"/>
                <a:ea typeface="微软雅黑" panose="020B0503020204020204" pitchFamily="34" charset="-122"/>
              </a:rPr>
              <a:t>。</a:t>
            </a:r>
            <a:endParaRPr lang="zh-CN" altLang="en-US" sz="1400" baseline="-25000" dirty="0"/>
          </a:p>
        </p:txBody>
      </p:sp>
      <p:sp>
        <p:nvSpPr>
          <p:cNvPr id="73" name="文本框 72">
            <a:extLst>
              <a:ext uri="{FF2B5EF4-FFF2-40B4-BE49-F238E27FC236}">
                <a16:creationId xmlns:a16="http://schemas.microsoft.com/office/drawing/2014/main" id="{9A037183-0C1E-4AC3-9869-3D27B77D9696}"/>
              </a:ext>
            </a:extLst>
          </p:cNvPr>
          <p:cNvSpPr txBox="1"/>
          <p:nvPr/>
        </p:nvSpPr>
        <p:spPr>
          <a:xfrm>
            <a:off x="3622518" y="5835434"/>
            <a:ext cx="502689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4-7 700°C</a:t>
            </a:r>
            <a:r>
              <a:rPr lang="zh-CN" altLang="en-US" dirty="0"/>
              <a:t>不同焊接压力下金属</a:t>
            </a:r>
            <a:r>
              <a:rPr lang="en-US" altLang="zh-CN" dirty="0"/>
              <a:t>/</a:t>
            </a:r>
            <a:r>
              <a:rPr lang="zh-CN" altLang="en-US" dirty="0"/>
              <a:t>玻璃接头</a:t>
            </a:r>
            <a:endParaRPr lang="en-US" altLang="zh-CN" dirty="0"/>
          </a:p>
        </p:txBody>
      </p:sp>
      <p:sp>
        <p:nvSpPr>
          <p:cNvPr id="74" name="文本框 73">
            <a:extLst>
              <a:ext uri="{FF2B5EF4-FFF2-40B4-BE49-F238E27FC236}">
                <a16:creationId xmlns:a16="http://schemas.microsoft.com/office/drawing/2014/main" id="{23941687-D9ED-4F63-9FE4-F4148C63D30B}"/>
              </a:ext>
            </a:extLst>
          </p:cNvPr>
          <p:cNvSpPr txBox="1"/>
          <p:nvPr/>
        </p:nvSpPr>
        <p:spPr>
          <a:xfrm>
            <a:off x="2383341" y="1663221"/>
            <a:ext cx="969459" cy="307777"/>
          </a:xfrm>
          <a:prstGeom prst="rect">
            <a:avLst/>
          </a:prstGeom>
          <a:noFill/>
        </p:spPr>
        <p:txBody>
          <a:bodyPr wrap="square" rtlCol="0">
            <a:spAutoFit/>
          </a:bodyPr>
          <a:lstStyle/>
          <a:p>
            <a:pPr algn="ctr"/>
            <a:r>
              <a:rPr lang="en-US" altLang="zh-CN" sz="1400" dirty="0">
                <a:solidFill>
                  <a:schemeClr val="bg1"/>
                </a:solidFill>
                <a:latin typeface="Arial" panose="020B0604020202020204" pitchFamily="34" charset="0"/>
                <a:cs typeface="Arial" panose="020B0604020202020204" pitchFamily="34" charset="0"/>
              </a:rPr>
              <a:t>Crack</a:t>
            </a:r>
            <a:endParaRPr lang="zh-CN" altLang="en-US" sz="1400" dirty="0">
              <a:solidFill>
                <a:schemeClr val="bg1"/>
              </a:solidFill>
              <a:latin typeface="Arial" panose="020B0604020202020204" pitchFamily="34" charset="0"/>
              <a:cs typeface="Arial" panose="020B0604020202020204" pitchFamily="34" charset="0"/>
            </a:endParaRPr>
          </a:p>
        </p:txBody>
      </p:sp>
      <p:cxnSp>
        <p:nvCxnSpPr>
          <p:cNvPr id="75" name="直接箭头连接符 74">
            <a:extLst>
              <a:ext uri="{FF2B5EF4-FFF2-40B4-BE49-F238E27FC236}">
                <a16:creationId xmlns:a16="http://schemas.microsoft.com/office/drawing/2014/main" id="{4B1DB0A5-B00E-4182-85B6-38919126DCB0}"/>
              </a:ext>
            </a:extLst>
          </p:cNvPr>
          <p:cNvCxnSpPr>
            <a:cxnSpLocks/>
          </p:cNvCxnSpPr>
          <p:nvPr/>
        </p:nvCxnSpPr>
        <p:spPr>
          <a:xfrm>
            <a:off x="3133725" y="1969174"/>
            <a:ext cx="266700" cy="37504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19B9E6DD-3B75-444E-A7D3-910F1E22F2B0}"/>
              </a:ext>
            </a:extLst>
          </p:cNvPr>
          <p:cNvGrpSpPr/>
          <p:nvPr/>
        </p:nvGrpSpPr>
        <p:grpSpPr>
          <a:xfrm>
            <a:off x="2981183" y="110767"/>
            <a:ext cx="6229635" cy="338554"/>
            <a:chOff x="-581232" y="6355300"/>
            <a:chExt cx="6229635" cy="338554"/>
          </a:xfrm>
        </p:grpSpPr>
        <p:sp>
          <p:nvSpPr>
            <p:cNvPr id="79" name="矩形 78">
              <a:extLst>
                <a:ext uri="{FF2B5EF4-FFF2-40B4-BE49-F238E27FC236}">
                  <a16:creationId xmlns:a16="http://schemas.microsoft.com/office/drawing/2014/main" id="{51C52E83-972B-42A6-BBE4-A10BD7F3A46F}"/>
                </a:ext>
              </a:extLst>
            </p:cNvPr>
            <p:cNvSpPr/>
            <p:nvPr/>
          </p:nvSpPr>
          <p:spPr>
            <a:xfrm>
              <a:off x="-581232" y="6383079"/>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扩散焊温度研究</a:t>
              </a:r>
            </a:p>
          </p:txBody>
        </p:sp>
        <p:sp>
          <p:nvSpPr>
            <p:cNvPr id="80" name="矩形 79">
              <a:extLst>
                <a:ext uri="{FF2B5EF4-FFF2-40B4-BE49-F238E27FC236}">
                  <a16:creationId xmlns:a16="http://schemas.microsoft.com/office/drawing/2014/main" id="{EDAA10B6-6702-4D4C-9A05-B3FF88EB828D}"/>
                </a:ext>
              </a:extLst>
            </p:cNvPr>
            <p:cNvSpPr/>
            <p:nvPr/>
          </p:nvSpPr>
          <p:spPr>
            <a:xfrm>
              <a:off x="1724368" y="6355300"/>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扩散焊压力研究</a:t>
              </a:r>
            </a:p>
          </p:txBody>
        </p:sp>
        <p:sp>
          <p:nvSpPr>
            <p:cNvPr id="81" name="矩形 80">
              <a:extLst>
                <a:ext uri="{FF2B5EF4-FFF2-40B4-BE49-F238E27FC236}">
                  <a16:creationId xmlns:a16="http://schemas.microsoft.com/office/drawing/2014/main" id="{16246F28-6F76-411F-9C03-F2CCC1D6C692}"/>
                </a:ext>
              </a:extLst>
            </p:cNvPr>
            <p:cNvSpPr/>
            <p:nvPr/>
          </p:nvSpPr>
          <p:spPr>
            <a:xfrm>
              <a:off x="4029970" y="6383884"/>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扩散焊机理研究</a:t>
              </a:r>
            </a:p>
          </p:txBody>
        </p:sp>
      </p:grpSp>
      <p:sp>
        <p:nvSpPr>
          <p:cNvPr id="82" name="等腰三角形 81">
            <a:extLst>
              <a:ext uri="{FF2B5EF4-FFF2-40B4-BE49-F238E27FC236}">
                <a16:creationId xmlns:a16="http://schemas.microsoft.com/office/drawing/2014/main" id="{6630BCA2-2410-4BEE-83EF-BAF55FB51E74}"/>
              </a:ext>
            </a:extLst>
          </p:cNvPr>
          <p:cNvSpPr/>
          <p:nvPr/>
        </p:nvSpPr>
        <p:spPr>
          <a:xfrm>
            <a:off x="6104973"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887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a:extLst>
              <a:ext uri="{FF2B5EF4-FFF2-40B4-BE49-F238E27FC236}">
                <a16:creationId xmlns:a16="http://schemas.microsoft.com/office/drawing/2014/main" id="{A3EAF31B-8D02-4003-9197-047B2DAB3ABC}"/>
              </a:ext>
            </a:extLst>
          </p:cNvPr>
          <p:cNvSpPr/>
          <p:nvPr/>
        </p:nvSpPr>
        <p:spPr>
          <a:xfrm>
            <a:off x="75702" y="3712157"/>
            <a:ext cx="8858893" cy="2700000"/>
          </a:xfrm>
          <a:prstGeom prst="roundRect">
            <a:avLst>
              <a:gd name="adj" fmla="val 5650"/>
            </a:avLst>
          </a:prstGeom>
          <a:solidFill>
            <a:srgbClr val="CFD5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3AE1623C-BF9E-4A58-A39A-CE3CCD2CF902}"/>
              </a:ext>
            </a:extLst>
          </p:cNvPr>
          <p:cNvSpPr/>
          <p:nvPr/>
        </p:nvSpPr>
        <p:spPr>
          <a:xfrm>
            <a:off x="60400" y="995672"/>
            <a:ext cx="8874195" cy="2700000"/>
          </a:xfrm>
          <a:prstGeom prst="roundRect">
            <a:avLst>
              <a:gd name="adj" fmla="val 5650"/>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1B78ECF-C811-46CF-BBB5-E3AF3B0E3D54}"/>
              </a:ext>
            </a:extLst>
          </p:cNvPr>
          <p:cNvSpPr/>
          <p:nvPr/>
        </p:nvSpPr>
        <p:spPr>
          <a:xfrm>
            <a:off x="91757" y="2129760"/>
            <a:ext cx="492443"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rPr>
              <a:t>Ti</a:t>
            </a:r>
            <a:endParaRPr kumimoji="0" lang="zh-CN" altLang="en-US" sz="2000" b="1" i="0" u="none" strike="noStrike" kern="1200" cap="none" spc="0" normalizeH="0" baseline="0" noProof="0" dirty="0">
              <a:ln>
                <a:noFill/>
              </a:ln>
              <a:solidFill>
                <a:srgbClr val="0880B6"/>
              </a:solidFill>
              <a:effectLst/>
              <a:uLnTx/>
              <a:uFillTx/>
              <a:latin typeface="Arial" panose="020B0604020202020204" pitchFamily="34" charset="0"/>
              <a:ea typeface="微软雅黑" panose="020B0503020204020204" pitchFamily="34" charset="-122"/>
              <a:cs typeface="+mn-cs"/>
            </a:endParaRPr>
          </a:p>
        </p:txBody>
      </p:sp>
      <p:sp>
        <p:nvSpPr>
          <p:cNvPr id="29" name="矩形 28">
            <a:extLst>
              <a:ext uri="{FF2B5EF4-FFF2-40B4-BE49-F238E27FC236}">
                <a16:creationId xmlns:a16="http://schemas.microsoft.com/office/drawing/2014/main" id="{FA3E0CD2-37E9-4FAA-BC7F-6A2E0346333F}"/>
              </a:ext>
            </a:extLst>
          </p:cNvPr>
          <p:cNvSpPr/>
          <p:nvPr/>
        </p:nvSpPr>
        <p:spPr>
          <a:xfrm>
            <a:off x="0" y="4820743"/>
            <a:ext cx="707588" cy="400110"/>
          </a:xfrm>
          <a:prstGeom prst="rect">
            <a:avLst/>
          </a:prstGeom>
          <a:effectLst/>
        </p:spPr>
        <p:txBody>
          <a:bodyPr vert="horz"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rPr>
              <a:t>TC4</a:t>
            </a:r>
            <a:endParaRPr kumimoji="0" lang="zh-CN" altLang="en-US" sz="2000" b="1" i="0" u="none" strike="noStrike" kern="1200" cap="none" spc="0" normalizeH="0" baseline="0" noProof="0" dirty="0">
              <a:ln>
                <a:noFill/>
              </a:ln>
              <a:solidFill>
                <a:srgbClr val="066188"/>
              </a:solidFill>
              <a:effectLst/>
              <a:uLnTx/>
              <a:uFillTx/>
              <a:latin typeface="Arial" panose="020B0604020202020204" pitchFamily="34" charset="0"/>
              <a:ea typeface="微软雅黑" panose="020B0503020204020204" pitchFamily="34" charset="-122"/>
              <a:cs typeface="+mn-cs"/>
            </a:endParaRPr>
          </a:p>
        </p:txBody>
      </p:sp>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188860" y="573170"/>
            <a:ext cx="4906651"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扩散焊压力对接头剪切强度和断口形貌的影响</a:t>
            </a:r>
          </a:p>
        </p:txBody>
      </p:sp>
      <p:sp>
        <p:nvSpPr>
          <p:cNvPr id="63" name="文本框 62">
            <a:extLst>
              <a:ext uri="{FF2B5EF4-FFF2-40B4-BE49-F238E27FC236}">
                <a16:creationId xmlns:a16="http://schemas.microsoft.com/office/drawing/2014/main" id="{5ED5A759-E1FC-4061-8186-1EDA9DB2C4A7}"/>
              </a:ext>
            </a:extLst>
          </p:cNvPr>
          <p:cNvSpPr txBox="1"/>
          <p:nvPr/>
        </p:nvSpPr>
        <p:spPr>
          <a:xfrm>
            <a:off x="2182885" y="6602262"/>
            <a:ext cx="502689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4-8 </a:t>
            </a:r>
            <a:r>
              <a:rPr lang="zh-CN" altLang="en-US" dirty="0"/>
              <a:t>不同焊接压力下金属</a:t>
            </a:r>
            <a:r>
              <a:rPr lang="en-US" altLang="zh-CN" dirty="0"/>
              <a:t>/</a:t>
            </a:r>
            <a:r>
              <a:rPr lang="zh-CN" altLang="en-US" dirty="0"/>
              <a:t>玻璃接头</a:t>
            </a:r>
            <a:endParaRPr lang="en-US" altLang="zh-CN" dirty="0"/>
          </a:p>
        </p:txBody>
      </p:sp>
      <p:grpSp>
        <p:nvGrpSpPr>
          <p:cNvPr id="2" name="组合 1">
            <a:extLst>
              <a:ext uri="{FF2B5EF4-FFF2-40B4-BE49-F238E27FC236}">
                <a16:creationId xmlns:a16="http://schemas.microsoft.com/office/drawing/2014/main" id="{6631C3D0-D974-4539-85C0-81233E5EFC61}"/>
              </a:ext>
            </a:extLst>
          </p:cNvPr>
          <p:cNvGrpSpPr>
            <a:grpSpLocks noChangeAspect="1"/>
          </p:cNvGrpSpPr>
          <p:nvPr/>
        </p:nvGrpSpPr>
        <p:grpSpPr>
          <a:xfrm>
            <a:off x="2455691" y="995717"/>
            <a:ext cx="3568240" cy="2699956"/>
            <a:chOff x="5107959" y="1100374"/>
            <a:chExt cx="3640499" cy="2754631"/>
          </a:xfrm>
        </p:grpSpPr>
        <p:pic>
          <p:nvPicPr>
            <p:cNvPr id="12" name="图片 11">
              <a:extLst>
                <a:ext uri="{FF2B5EF4-FFF2-40B4-BE49-F238E27FC236}">
                  <a16:creationId xmlns:a16="http://schemas.microsoft.com/office/drawing/2014/main" id="{28E39FEB-EA2A-4E89-9E94-F19AB3ACA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459" y="1100374"/>
              <a:ext cx="2663999" cy="2754631"/>
            </a:xfrm>
            <a:prstGeom prst="rect">
              <a:avLst/>
            </a:prstGeom>
          </p:spPr>
        </p:pic>
        <p:sp>
          <p:nvSpPr>
            <p:cNvPr id="15" name="文本框 14">
              <a:extLst>
                <a:ext uri="{FF2B5EF4-FFF2-40B4-BE49-F238E27FC236}">
                  <a16:creationId xmlns:a16="http://schemas.microsoft.com/office/drawing/2014/main" id="{DFEE5E63-5F4B-4A9A-B238-B4C976E88CC7}"/>
                </a:ext>
              </a:extLst>
            </p:cNvPr>
            <p:cNvSpPr txBox="1"/>
            <p:nvPr/>
          </p:nvSpPr>
          <p:spPr>
            <a:xfrm>
              <a:off x="5107959" y="1454060"/>
              <a:ext cx="738188" cy="369332"/>
            </a:xfrm>
            <a:prstGeom prst="rect">
              <a:avLst/>
            </a:prstGeom>
            <a:noFill/>
          </p:spPr>
          <p:txBody>
            <a:bodyPr wrap="square" rtlCol="0">
              <a:spAutoFit/>
            </a:bodyPr>
            <a:lstStyle/>
            <a:p>
              <a:pPr algn="ctr"/>
              <a:r>
                <a:rPr lang="en-US" altLang="zh-CN" dirty="0" err="1">
                  <a:latin typeface="Arial" panose="020B0604020202020204" pitchFamily="34" charset="0"/>
                  <a:cs typeface="Arial" panose="020B0604020202020204" pitchFamily="34" charset="0"/>
                </a:rPr>
                <a:t>Ti</a:t>
              </a:r>
              <a:endParaRPr lang="zh-CN" altLang="en-US" dirty="0">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0EAF5653-50AD-4C5E-85CF-3584EBD5E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327" y="2666956"/>
              <a:ext cx="962127" cy="696739"/>
            </a:xfrm>
            <a:prstGeom prst="rect">
              <a:avLst/>
            </a:prstGeom>
          </p:spPr>
        </p:pic>
      </p:grpSp>
      <p:grpSp>
        <p:nvGrpSpPr>
          <p:cNvPr id="3" name="组合 2">
            <a:extLst>
              <a:ext uri="{FF2B5EF4-FFF2-40B4-BE49-F238E27FC236}">
                <a16:creationId xmlns:a16="http://schemas.microsoft.com/office/drawing/2014/main" id="{04E0BBC4-B24C-4ABE-839F-29DB0D333F64}"/>
              </a:ext>
            </a:extLst>
          </p:cNvPr>
          <p:cNvGrpSpPr>
            <a:grpSpLocks noChangeAspect="1"/>
          </p:cNvGrpSpPr>
          <p:nvPr/>
        </p:nvGrpSpPr>
        <p:grpSpPr>
          <a:xfrm>
            <a:off x="3409550" y="3721308"/>
            <a:ext cx="2611665" cy="2683464"/>
            <a:chOff x="4720013" y="1943041"/>
            <a:chExt cx="2664000" cy="2737237"/>
          </a:xfrm>
        </p:grpSpPr>
        <p:pic>
          <p:nvPicPr>
            <p:cNvPr id="42" name="图片 41">
              <a:extLst>
                <a:ext uri="{FF2B5EF4-FFF2-40B4-BE49-F238E27FC236}">
                  <a16:creationId xmlns:a16="http://schemas.microsoft.com/office/drawing/2014/main" id="{248B35E4-6267-4A8C-BD91-08A6F674E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0013" y="1943041"/>
              <a:ext cx="2664000" cy="2737237"/>
            </a:xfrm>
            <a:prstGeom prst="rect">
              <a:avLst/>
            </a:prstGeom>
          </p:spPr>
        </p:pic>
        <p:pic>
          <p:nvPicPr>
            <p:cNvPr id="45" name="图片 44">
              <a:extLst>
                <a:ext uri="{FF2B5EF4-FFF2-40B4-BE49-F238E27FC236}">
                  <a16:creationId xmlns:a16="http://schemas.microsoft.com/office/drawing/2014/main" id="{6B4EC9BE-4D67-45D5-A52B-D8A9B0E3DC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089" y="2619985"/>
              <a:ext cx="1031073" cy="1777635"/>
            </a:xfrm>
            <a:prstGeom prst="rect">
              <a:avLst/>
            </a:prstGeom>
          </p:spPr>
        </p:pic>
        <p:sp>
          <p:nvSpPr>
            <p:cNvPr id="34" name="文本框 33">
              <a:extLst>
                <a:ext uri="{FF2B5EF4-FFF2-40B4-BE49-F238E27FC236}">
                  <a16:creationId xmlns:a16="http://schemas.microsoft.com/office/drawing/2014/main" id="{B6438359-F715-4CE5-AC71-9A4287C9FB7E}"/>
                </a:ext>
              </a:extLst>
            </p:cNvPr>
            <p:cNvSpPr txBox="1"/>
            <p:nvPr/>
          </p:nvSpPr>
          <p:spPr>
            <a:xfrm>
              <a:off x="5074637" y="3036037"/>
              <a:ext cx="1542716" cy="307777"/>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Recessed area</a:t>
              </a:r>
              <a:endParaRPr lang="zh-CN" altLang="en-US" sz="1400" dirty="0">
                <a:latin typeface="Arial" panose="020B0604020202020204" pitchFamily="34" charset="0"/>
                <a:cs typeface="Arial" panose="020B0604020202020204" pitchFamily="34" charset="0"/>
              </a:endParaRPr>
            </a:p>
          </p:txBody>
        </p:sp>
        <p:cxnSp>
          <p:nvCxnSpPr>
            <p:cNvPr id="36" name="直接箭头连接符 35">
              <a:extLst>
                <a:ext uri="{FF2B5EF4-FFF2-40B4-BE49-F238E27FC236}">
                  <a16:creationId xmlns:a16="http://schemas.microsoft.com/office/drawing/2014/main" id="{EF4A7C05-221C-4C99-9670-5A2F27AC6FF3}"/>
                </a:ext>
              </a:extLst>
            </p:cNvPr>
            <p:cNvCxnSpPr>
              <a:cxnSpLocks/>
            </p:cNvCxnSpPr>
            <p:nvPr/>
          </p:nvCxnSpPr>
          <p:spPr>
            <a:xfrm flipV="1">
              <a:off x="6326738" y="2917433"/>
              <a:ext cx="162273" cy="1547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D828365-D089-4EAC-9767-DE5236D8C29F}"/>
                </a:ext>
              </a:extLst>
            </p:cNvPr>
            <p:cNvCxnSpPr>
              <a:cxnSpLocks/>
            </p:cNvCxnSpPr>
            <p:nvPr/>
          </p:nvCxnSpPr>
          <p:spPr>
            <a:xfrm>
              <a:off x="6408317" y="3354820"/>
              <a:ext cx="28889" cy="6572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D6A46827-0034-4116-85C5-E43DA96A7B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5205" y="3509834"/>
              <a:ext cx="892532" cy="500064"/>
            </a:xfrm>
            <a:prstGeom prst="rect">
              <a:avLst/>
            </a:prstGeom>
          </p:spPr>
        </p:pic>
      </p:grpSp>
      <p:sp>
        <p:nvSpPr>
          <p:cNvPr id="50" name="文本框 49">
            <a:extLst>
              <a:ext uri="{FF2B5EF4-FFF2-40B4-BE49-F238E27FC236}">
                <a16:creationId xmlns:a16="http://schemas.microsoft.com/office/drawing/2014/main" id="{D01C001F-1FC9-4216-A67F-5FCB3F7408EA}"/>
              </a:ext>
            </a:extLst>
          </p:cNvPr>
          <p:cNvSpPr txBox="1"/>
          <p:nvPr/>
        </p:nvSpPr>
        <p:spPr>
          <a:xfrm>
            <a:off x="1342793" y="6387303"/>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2500Pa</a:t>
            </a:r>
            <a:endParaRPr lang="zh-CN" altLang="en-US" sz="1100" dirty="0"/>
          </a:p>
        </p:txBody>
      </p:sp>
      <p:sp>
        <p:nvSpPr>
          <p:cNvPr id="51" name="文本框 50">
            <a:extLst>
              <a:ext uri="{FF2B5EF4-FFF2-40B4-BE49-F238E27FC236}">
                <a16:creationId xmlns:a16="http://schemas.microsoft.com/office/drawing/2014/main" id="{CEB07F89-57E7-4087-8681-E7060991E69E}"/>
              </a:ext>
            </a:extLst>
          </p:cNvPr>
          <p:cNvSpPr txBox="1"/>
          <p:nvPr/>
        </p:nvSpPr>
        <p:spPr>
          <a:xfrm>
            <a:off x="3942529" y="6387303"/>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 4500Pa</a:t>
            </a:r>
            <a:endParaRPr lang="zh-CN" altLang="en-US" sz="1100" dirty="0"/>
          </a:p>
        </p:txBody>
      </p:sp>
      <p:sp>
        <p:nvSpPr>
          <p:cNvPr id="52" name="文本框 51">
            <a:extLst>
              <a:ext uri="{FF2B5EF4-FFF2-40B4-BE49-F238E27FC236}">
                <a16:creationId xmlns:a16="http://schemas.microsoft.com/office/drawing/2014/main" id="{17CABA02-8CAE-4E25-8DA3-655C44CB8BCB}"/>
              </a:ext>
            </a:extLst>
          </p:cNvPr>
          <p:cNvSpPr txBox="1"/>
          <p:nvPr/>
        </p:nvSpPr>
        <p:spPr>
          <a:xfrm>
            <a:off x="6932118" y="6387303"/>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(c) 6500Pa</a:t>
            </a:r>
            <a:endParaRPr lang="zh-CN" altLang="en-US" sz="1100" dirty="0"/>
          </a:p>
        </p:txBody>
      </p:sp>
      <p:sp>
        <p:nvSpPr>
          <p:cNvPr id="53" name="文本框 52">
            <a:extLst>
              <a:ext uri="{FF2B5EF4-FFF2-40B4-BE49-F238E27FC236}">
                <a16:creationId xmlns:a16="http://schemas.microsoft.com/office/drawing/2014/main" id="{85D91282-2028-4C21-A3C2-1FC4DD32465E}"/>
              </a:ext>
            </a:extLst>
          </p:cNvPr>
          <p:cNvSpPr txBox="1"/>
          <p:nvPr/>
        </p:nvSpPr>
        <p:spPr>
          <a:xfrm>
            <a:off x="9591981" y="5858486"/>
            <a:ext cx="1925443"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4-9 </a:t>
            </a:r>
            <a:r>
              <a:rPr lang="zh-CN" altLang="en-US" dirty="0"/>
              <a:t>接头平均剪切强度</a:t>
            </a:r>
          </a:p>
        </p:txBody>
      </p:sp>
      <p:sp>
        <p:nvSpPr>
          <p:cNvPr id="60" name="文本框 59">
            <a:extLst>
              <a:ext uri="{FF2B5EF4-FFF2-40B4-BE49-F238E27FC236}">
                <a16:creationId xmlns:a16="http://schemas.microsoft.com/office/drawing/2014/main" id="{97761F8A-5CD0-418D-8768-D3874BE6E14F}"/>
              </a:ext>
            </a:extLst>
          </p:cNvPr>
          <p:cNvSpPr txBox="1"/>
          <p:nvPr/>
        </p:nvSpPr>
        <p:spPr>
          <a:xfrm>
            <a:off x="9820485" y="3023427"/>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a:t>
            </a:r>
            <a:r>
              <a:rPr lang="zh-CN" altLang="en-US" sz="1100" dirty="0"/>
              <a:t> </a:t>
            </a:r>
            <a:r>
              <a:rPr lang="en-US" altLang="zh-CN" sz="1100" dirty="0" err="1"/>
              <a:t>Ti</a:t>
            </a:r>
            <a:r>
              <a:rPr lang="en-US" altLang="zh-CN" sz="1100" dirty="0"/>
              <a:t>/K9</a:t>
            </a:r>
            <a:r>
              <a:rPr lang="zh-CN" altLang="en-US" sz="1100" dirty="0"/>
              <a:t>玻璃</a:t>
            </a:r>
            <a:endParaRPr lang="en-US" altLang="zh-CN" sz="1100" dirty="0"/>
          </a:p>
        </p:txBody>
      </p:sp>
      <p:sp>
        <p:nvSpPr>
          <p:cNvPr id="61" name="文本框 60">
            <a:extLst>
              <a:ext uri="{FF2B5EF4-FFF2-40B4-BE49-F238E27FC236}">
                <a16:creationId xmlns:a16="http://schemas.microsoft.com/office/drawing/2014/main" id="{3D36094B-6B67-42FF-B439-1392DDE9099D}"/>
              </a:ext>
            </a:extLst>
          </p:cNvPr>
          <p:cNvSpPr txBox="1"/>
          <p:nvPr/>
        </p:nvSpPr>
        <p:spPr>
          <a:xfrm>
            <a:off x="9820485" y="5637867"/>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a:t>
            </a:r>
            <a:r>
              <a:rPr lang="zh-CN" altLang="en-US" sz="1100" dirty="0"/>
              <a:t> </a:t>
            </a:r>
            <a:r>
              <a:rPr lang="en-US" altLang="zh-CN" sz="1100" dirty="0"/>
              <a:t>TC4/K9</a:t>
            </a:r>
            <a:r>
              <a:rPr lang="zh-CN" altLang="en-US" sz="1100" dirty="0"/>
              <a:t>玻璃</a:t>
            </a:r>
            <a:endParaRPr lang="en-US" altLang="zh-CN" sz="1100" dirty="0"/>
          </a:p>
        </p:txBody>
      </p:sp>
      <p:pic>
        <p:nvPicPr>
          <p:cNvPr id="48" name="图片 47">
            <a:extLst>
              <a:ext uri="{FF2B5EF4-FFF2-40B4-BE49-F238E27FC236}">
                <a16:creationId xmlns:a16="http://schemas.microsoft.com/office/drawing/2014/main" id="{C9814FD2-8F5B-4416-BB33-6C6E6577CA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258" y="3722886"/>
            <a:ext cx="2592000" cy="2678400"/>
          </a:xfrm>
          <a:prstGeom prst="rect">
            <a:avLst/>
          </a:prstGeom>
        </p:spPr>
      </p:pic>
      <p:pic>
        <p:nvPicPr>
          <p:cNvPr id="49" name="图片 48">
            <a:extLst>
              <a:ext uri="{FF2B5EF4-FFF2-40B4-BE49-F238E27FC236}">
                <a16:creationId xmlns:a16="http://schemas.microsoft.com/office/drawing/2014/main" id="{375FC462-C775-4912-A47F-DF842BD5FA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2007" y="986521"/>
            <a:ext cx="2612903" cy="2700000"/>
          </a:xfrm>
          <a:prstGeom prst="rect">
            <a:avLst/>
          </a:prstGeom>
        </p:spPr>
      </p:pic>
      <p:pic>
        <p:nvPicPr>
          <p:cNvPr id="54" name="图片 53">
            <a:extLst>
              <a:ext uri="{FF2B5EF4-FFF2-40B4-BE49-F238E27FC236}">
                <a16:creationId xmlns:a16="http://schemas.microsoft.com/office/drawing/2014/main" id="{222A758C-5039-4F6A-B622-85350A3B4D5D}"/>
              </a:ext>
            </a:extLst>
          </p:cNvPr>
          <p:cNvPicPr>
            <a:picLocks noChangeAspect="1"/>
          </p:cNvPicPr>
          <p:nvPr/>
        </p:nvPicPr>
        <p:blipFill rotWithShape="1">
          <a:blip r:embed="rId10">
            <a:extLst>
              <a:ext uri="{28A0092B-C50C-407E-A947-70E740481C1C}">
                <a14:useLocalDpi xmlns:a14="http://schemas.microsoft.com/office/drawing/2010/main" val="0"/>
              </a:ext>
            </a:extLst>
          </a:blip>
          <a:srcRect r="63576"/>
          <a:stretch/>
        </p:blipFill>
        <p:spPr>
          <a:xfrm>
            <a:off x="747258" y="3810081"/>
            <a:ext cx="1638018" cy="2176221"/>
          </a:xfrm>
          <a:prstGeom prst="rect">
            <a:avLst/>
          </a:prstGeom>
        </p:spPr>
      </p:pic>
      <p:pic>
        <p:nvPicPr>
          <p:cNvPr id="55" name="图片 54">
            <a:extLst>
              <a:ext uri="{FF2B5EF4-FFF2-40B4-BE49-F238E27FC236}">
                <a16:creationId xmlns:a16="http://schemas.microsoft.com/office/drawing/2014/main" id="{D14ED6B0-F252-453A-8083-51459ED746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18500" y="2641907"/>
            <a:ext cx="370336" cy="608030"/>
          </a:xfrm>
          <a:prstGeom prst="rect">
            <a:avLst/>
          </a:prstGeom>
        </p:spPr>
      </p:pic>
      <p:pic>
        <p:nvPicPr>
          <p:cNvPr id="67" name="图片 66">
            <a:extLst>
              <a:ext uri="{FF2B5EF4-FFF2-40B4-BE49-F238E27FC236}">
                <a16:creationId xmlns:a16="http://schemas.microsoft.com/office/drawing/2014/main" id="{5771A533-F5F3-483B-A695-9A19A2223C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8488" y="993893"/>
            <a:ext cx="2590507" cy="2672407"/>
          </a:xfrm>
          <a:prstGeom prst="rect">
            <a:avLst/>
          </a:prstGeom>
        </p:spPr>
      </p:pic>
      <p:pic>
        <p:nvPicPr>
          <p:cNvPr id="68" name="图片 67">
            <a:extLst>
              <a:ext uri="{FF2B5EF4-FFF2-40B4-BE49-F238E27FC236}">
                <a16:creationId xmlns:a16="http://schemas.microsoft.com/office/drawing/2014/main" id="{3E488BAD-C711-4484-BDA5-7402A6A58E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22665" y="3716772"/>
            <a:ext cx="2590507" cy="2675968"/>
          </a:xfrm>
          <a:prstGeom prst="rect">
            <a:avLst/>
          </a:prstGeom>
        </p:spPr>
      </p:pic>
      <p:pic>
        <p:nvPicPr>
          <p:cNvPr id="69" name="图片 68">
            <a:extLst>
              <a:ext uri="{FF2B5EF4-FFF2-40B4-BE49-F238E27FC236}">
                <a16:creationId xmlns:a16="http://schemas.microsoft.com/office/drawing/2014/main" id="{C528A5A1-C130-4341-BE97-B814A689C66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1595" y="1061815"/>
            <a:ext cx="2227133" cy="2298687"/>
          </a:xfrm>
          <a:prstGeom prst="rect">
            <a:avLst/>
          </a:prstGeom>
        </p:spPr>
      </p:pic>
      <p:pic>
        <p:nvPicPr>
          <p:cNvPr id="70" name="图片 69">
            <a:extLst>
              <a:ext uri="{FF2B5EF4-FFF2-40B4-BE49-F238E27FC236}">
                <a16:creationId xmlns:a16="http://schemas.microsoft.com/office/drawing/2014/main" id="{8ABE7B59-B526-41EB-B087-AD57F32FDD7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89374" y="3747189"/>
            <a:ext cx="1470220" cy="1911290"/>
          </a:xfrm>
          <a:prstGeom prst="rect">
            <a:avLst/>
          </a:prstGeom>
        </p:spPr>
      </p:pic>
      <p:pic>
        <p:nvPicPr>
          <p:cNvPr id="5" name="图片 4">
            <a:extLst>
              <a:ext uri="{FF2B5EF4-FFF2-40B4-BE49-F238E27FC236}">
                <a16:creationId xmlns:a16="http://schemas.microsoft.com/office/drawing/2014/main" id="{B13AD6BA-225E-427E-A25E-57A68735DAF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41112" y="672953"/>
            <a:ext cx="2700000" cy="2295716"/>
          </a:xfrm>
          <a:prstGeom prst="rect">
            <a:avLst/>
          </a:prstGeom>
        </p:spPr>
      </p:pic>
      <p:pic>
        <p:nvPicPr>
          <p:cNvPr id="7" name="图片 6">
            <a:extLst>
              <a:ext uri="{FF2B5EF4-FFF2-40B4-BE49-F238E27FC236}">
                <a16:creationId xmlns:a16="http://schemas.microsoft.com/office/drawing/2014/main" id="{09D04076-ED8E-43A0-9106-848A4A69B2D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41112" y="3394553"/>
            <a:ext cx="2700000" cy="2246144"/>
          </a:xfrm>
          <a:prstGeom prst="rect">
            <a:avLst/>
          </a:prstGeom>
        </p:spPr>
      </p:pic>
      <p:sp>
        <p:nvSpPr>
          <p:cNvPr id="40" name="矩形 39">
            <a:extLst>
              <a:ext uri="{FF2B5EF4-FFF2-40B4-BE49-F238E27FC236}">
                <a16:creationId xmlns:a16="http://schemas.microsoft.com/office/drawing/2014/main" id="{FF7BA55B-2D95-4526-B76A-BCD2775975B5}"/>
              </a:ext>
            </a:extLst>
          </p:cNvPr>
          <p:cNvSpPr/>
          <p:nvPr/>
        </p:nvSpPr>
        <p:spPr>
          <a:xfrm>
            <a:off x="9236199" y="6127666"/>
            <a:ext cx="2771550" cy="704680"/>
          </a:xfrm>
          <a:prstGeom prst="rect">
            <a:avLst/>
          </a:prstGeom>
        </p:spPr>
        <p:txBody>
          <a:bodyPr wrap="square">
            <a:spAutoFit/>
          </a:bodyPr>
          <a:lstStyle/>
          <a:p>
            <a:pPr indent="457200">
              <a:lnSpc>
                <a:spcPct val="150000"/>
              </a:lnSpc>
            </a:pPr>
            <a:r>
              <a:rPr lang="zh-CN" altLang="en-US" sz="1400" kern="100" dirty="0">
                <a:latin typeface="Arial" panose="020B0604020202020204" pitchFamily="34" charset="0"/>
                <a:ea typeface="微软雅黑" panose="020B0503020204020204" pitchFamily="34" charset="-122"/>
              </a:rPr>
              <a:t>随压力升高，接头平均剪切强度</a:t>
            </a:r>
            <a:r>
              <a:rPr lang="zh-CN" altLang="en-US" sz="1400" kern="100" dirty="0">
                <a:solidFill>
                  <a:srgbClr val="C00000"/>
                </a:solidFill>
                <a:latin typeface="Arial" panose="020B0604020202020204" pitchFamily="34" charset="0"/>
                <a:ea typeface="微软雅黑" panose="020B0503020204020204" pitchFamily="34" charset="-122"/>
              </a:rPr>
              <a:t>先升高后降低</a:t>
            </a:r>
            <a:r>
              <a:rPr lang="zh-CN" altLang="en-US" sz="1400" kern="100" dirty="0">
                <a:latin typeface="Arial" panose="020B0604020202020204" pitchFamily="34" charset="0"/>
                <a:ea typeface="微软雅黑" panose="020B0503020204020204" pitchFamily="34" charset="-122"/>
              </a:rPr>
              <a:t>。</a:t>
            </a:r>
            <a:endParaRPr lang="zh-CN" altLang="en-US" sz="1400" dirty="0"/>
          </a:p>
        </p:txBody>
      </p:sp>
      <p:grpSp>
        <p:nvGrpSpPr>
          <p:cNvPr id="41" name="组合 40">
            <a:extLst>
              <a:ext uri="{FF2B5EF4-FFF2-40B4-BE49-F238E27FC236}">
                <a16:creationId xmlns:a16="http://schemas.microsoft.com/office/drawing/2014/main" id="{12E74D55-56D9-4C22-BB4D-F3699B181CF8}"/>
              </a:ext>
            </a:extLst>
          </p:cNvPr>
          <p:cNvGrpSpPr/>
          <p:nvPr/>
        </p:nvGrpSpPr>
        <p:grpSpPr>
          <a:xfrm>
            <a:off x="2981183" y="110767"/>
            <a:ext cx="6229635" cy="338554"/>
            <a:chOff x="-581232" y="6355300"/>
            <a:chExt cx="6229635" cy="338554"/>
          </a:xfrm>
        </p:grpSpPr>
        <p:sp>
          <p:nvSpPr>
            <p:cNvPr id="43" name="矩形 42">
              <a:extLst>
                <a:ext uri="{FF2B5EF4-FFF2-40B4-BE49-F238E27FC236}">
                  <a16:creationId xmlns:a16="http://schemas.microsoft.com/office/drawing/2014/main" id="{4A585BA6-BEB0-4534-B371-583B1853F715}"/>
                </a:ext>
              </a:extLst>
            </p:cNvPr>
            <p:cNvSpPr/>
            <p:nvPr/>
          </p:nvSpPr>
          <p:spPr>
            <a:xfrm>
              <a:off x="-581232" y="6383079"/>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扩散焊温度研究</a:t>
              </a:r>
            </a:p>
          </p:txBody>
        </p:sp>
        <p:sp>
          <p:nvSpPr>
            <p:cNvPr id="44" name="矩形 43">
              <a:extLst>
                <a:ext uri="{FF2B5EF4-FFF2-40B4-BE49-F238E27FC236}">
                  <a16:creationId xmlns:a16="http://schemas.microsoft.com/office/drawing/2014/main" id="{BC23977B-607C-4CDF-8C35-E632AB30E7DA}"/>
                </a:ext>
              </a:extLst>
            </p:cNvPr>
            <p:cNvSpPr/>
            <p:nvPr/>
          </p:nvSpPr>
          <p:spPr>
            <a:xfrm>
              <a:off x="1724368" y="6355300"/>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扩散焊压力研究</a:t>
              </a:r>
            </a:p>
          </p:txBody>
        </p:sp>
        <p:sp>
          <p:nvSpPr>
            <p:cNvPr id="46" name="矩形 45">
              <a:extLst>
                <a:ext uri="{FF2B5EF4-FFF2-40B4-BE49-F238E27FC236}">
                  <a16:creationId xmlns:a16="http://schemas.microsoft.com/office/drawing/2014/main" id="{53ACC806-3701-419B-892C-8298CA7F1DE2}"/>
                </a:ext>
              </a:extLst>
            </p:cNvPr>
            <p:cNvSpPr/>
            <p:nvPr/>
          </p:nvSpPr>
          <p:spPr>
            <a:xfrm>
              <a:off x="4029970" y="6383884"/>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扩散焊机理研究</a:t>
              </a:r>
            </a:p>
          </p:txBody>
        </p:sp>
      </p:grpSp>
      <p:sp>
        <p:nvSpPr>
          <p:cNvPr id="47" name="等腰三角形 46">
            <a:extLst>
              <a:ext uri="{FF2B5EF4-FFF2-40B4-BE49-F238E27FC236}">
                <a16:creationId xmlns:a16="http://schemas.microsoft.com/office/drawing/2014/main" id="{6E4A2CB3-09BC-4572-84E1-E8319BCB2BAD}"/>
              </a:ext>
            </a:extLst>
          </p:cNvPr>
          <p:cNvSpPr/>
          <p:nvPr/>
        </p:nvSpPr>
        <p:spPr>
          <a:xfrm>
            <a:off x="6104973"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6981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188861" y="573170"/>
            <a:ext cx="4865740"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元素扩散</a:t>
            </a:r>
          </a:p>
        </p:txBody>
      </p:sp>
      <p:grpSp>
        <p:nvGrpSpPr>
          <p:cNvPr id="35" name="组合 34">
            <a:extLst>
              <a:ext uri="{FF2B5EF4-FFF2-40B4-BE49-F238E27FC236}">
                <a16:creationId xmlns:a16="http://schemas.microsoft.com/office/drawing/2014/main" id="{8F0C8BF7-9B26-458F-A811-C7930C422FA5}"/>
              </a:ext>
            </a:extLst>
          </p:cNvPr>
          <p:cNvGrpSpPr/>
          <p:nvPr/>
        </p:nvGrpSpPr>
        <p:grpSpPr>
          <a:xfrm>
            <a:off x="329706" y="1025582"/>
            <a:ext cx="5400675" cy="2975248"/>
            <a:chOff x="0" y="257697"/>
            <a:chExt cx="5400675" cy="2975248"/>
          </a:xfrm>
        </p:grpSpPr>
        <p:pic>
          <p:nvPicPr>
            <p:cNvPr id="40" name="图片 39">
              <a:extLst>
                <a:ext uri="{FF2B5EF4-FFF2-40B4-BE49-F238E27FC236}">
                  <a16:creationId xmlns:a16="http://schemas.microsoft.com/office/drawing/2014/main" id="{544ACD66-4137-4C21-8E4E-F495E2C8A72A}"/>
                </a:ext>
              </a:extLst>
            </p:cNvPr>
            <p:cNvPicPr>
              <a:picLocks noChangeAspect="1"/>
            </p:cNvPicPr>
            <p:nvPr/>
          </p:nvPicPr>
          <p:blipFill rotWithShape="1">
            <a:blip r:embed="rId3">
              <a:extLst>
                <a:ext uri="{28A0092B-C50C-407E-A947-70E740481C1C}">
                  <a14:useLocalDpi xmlns:a14="http://schemas.microsoft.com/office/drawing/2010/main" val="0"/>
                </a:ext>
              </a:extLst>
            </a:blip>
            <a:srcRect l="2296" t="1039" r="2359" b="1039"/>
            <a:stretch/>
          </p:blipFill>
          <p:spPr>
            <a:xfrm>
              <a:off x="1836338" y="1801944"/>
              <a:ext cx="1728000" cy="1431001"/>
            </a:xfrm>
            <a:prstGeom prst="rect">
              <a:avLst/>
            </a:prstGeom>
          </p:spPr>
        </p:pic>
        <p:pic>
          <p:nvPicPr>
            <p:cNvPr id="41" name="图片 40">
              <a:extLst>
                <a:ext uri="{FF2B5EF4-FFF2-40B4-BE49-F238E27FC236}">
                  <a16:creationId xmlns:a16="http://schemas.microsoft.com/office/drawing/2014/main" id="{9707B5EE-840D-4C09-9541-F94E6B712CDF}"/>
                </a:ext>
              </a:extLst>
            </p:cNvPr>
            <p:cNvPicPr>
              <a:picLocks noChangeAspect="1"/>
            </p:cNvPicPr>
            <p:nvPr/>
          </p:nvPicPr>
          <p:blipFill rotWithShape="1">
            <a:blip r:embed="rId4">
              <a:extLst>
                <a:ext uri="{28A0092B-C50C-407E-A947-70E740481C1C}">
                  <a14:useLocalDpi xmlns:a14="http://schemas.microsoft.com/office/drawing/2010/main" val="0"/>
                </a:ext>
              </a:extLst>
            </a:blip>
            <a:srcRect l="2296" t="1194" r="2110" b="1039"/>
            <a:stretch/>
          </p:blipFill>
          <p:spPr>
            <a:xfrm>
              <a:off x="3672675" y="266700"/>
              <a:ext cx="1728000" cy="1425039"/>
            </a:xfrm>
            <a:prstGeom prst="rect">
              <a:avLst/>
            </a:prstGeom>
          </p:spPr>
        </p:pic>
        <p:pic>
          <p:nvPicPr>
            <p:cNvPr id="43" name="图片 42">
              <a:extLst>
                <a:ext uri="{FF2B5EF4-FFF2-40B4-BE49-F238E27FC236}">
                  <a16:creationId xmlns:a16="http://schemas.microsoft.com/office/drawing/2014/main" id="{31533D87-7EC7-4587-9004-F1B87C8BC256}"/>
                </a:ext>
              </a:extLst>
            </p:cNvPr>
            <p:cNvPicPr>
              <a:picLocks noChangeAspect="1"/>
            </p:cNvPicPr>
            <p:nvPr/>
          </p:nvPicPr>
          <p:blipFill rotWithShape="1">
            <a:blip r:embed="rId5">
              <a:extLst>
                <a:ext uri="{28A0092B-C50C-407E-A947-70E740481C1C}">
                  <a14:useLocalDpi xmlns:a14="http://schemas.microsoft.com/office/drawing/2010/main" val="0"/>
                </a:ext>
              </a:extLst>
            </a:blip>
            <a:srcRect l="2296" t="1348" r="2235" b="1039"/>
            <a:stretch/>
          </p:blipFill>
          <p:spPr>
            <a:xfrm>
              <a:off x="0" y="1802338"/>
              <a:ext cx="1728000" cy="1424645"/>
            </a:xfrm>
            <a:prstGeom prst="rect">
              <a:avLst/>
            </a:prstGeom>
          </p:spPr>
        </p:pic>
        <p:pic>
          <p:nvPicPr>
            <p:cNvPr id="44" name="图片 43">
              <a:extLst>
                <a:ext uri="{FF2B5EF4-FFF2-40B4-BE49-F238E27FC236}">
                  <a16:creationId xmlns:a16="http://schemas.microsoft.com/office/drawing/2014/main" id="{EE47ED8C-CD76-40ED-B0E6-E7BB5C63EACD}"/>
                </a:ext>
              </a:extLst>
            </p:cNvPr>
            <p:cNvPicPr>
              <a:picLocks noChangeAspect="1"/>
            </p:cNvPicPr>
            <p:nvPr/>
          </p:nvPicPr>
          <p:blipFill rotWithShape="1">
            <a:blip r:embed="rId6">
              <a:extLst>
                <a:ext uri="{28A0092B-C50C-407E-A947-70E740481C1C}">
                  <a14:useLocalDpi xmlns:a14="http://schemas.microsoft.com/office/drawing/2010/main" val="0"/>
                </a:ext>
              </a:extLst>
            </a:blip>
            <a:srcRect l="2172" t="1194" r="2235" b="1039"/>
            <a:stretch/>
          </p:blipFill>
          <p:spPr>
            <a:xfrm>
              <a:off x="3672675" y="1801944"/>
              <a:ext cx="1728000" cy="1425039"/>
            </a:xfrm>
            <a:prstGeom prst="rect">
              <a:avLst/>
            </a:prstGeom>
          </p:spPr>
        </p:pic>
        <p:pic>
          <p:nvPicPr>
            <p:cNvPr id="46" name="图片 45">
              <a:extLst>
                <a:ext uri="{FF2B5EF4-FFF2-40B4-BE49-F238E27FC236}">
                  <a16:creationId xmlns:a16="http://schemas.microsoft.com/office/drawing/2014/main" id="{7FA3A177-68D4-44EF-8DD8-CE26C28F75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6337" y="257697"/>
              <a:ext cx="1728000" cy="1418105"/>
            </a:xfrm>
            <a:prstGeom prst="rect">
              <a:avLst/>
            </a:prstGeom>
          </p:spPr>
        </p:pic>
        <p:sp>
          <p:nvSpPr>
            <p:cNvPr id="56" name="文本框 55">
              <a:extLst>
                <a:ext uri="{FF2B5EF4-FFF2-40B4-BE49-F238E27FC236}">
                  <a16:creationId xmlns:a16="http://schemas.microsoft.com/office/drawing/2014/main" id="{3D24011C-B9EC-427D-981C-BDFB330D7367}"/>
                </a:ext>
              </a:extLst>
            </p:cNvPr>
            <p:cNvSpPr txBox="1"/>
            <p:nvPr/>
          </p:nvSpPr>
          <p:spPr>
            <a:xfrm>
              <a:off x="2947988" y="257697"/>
              <a:ext cx="582210" cy="253916"/>
            </a:xfrm>
            <a:prstGeom prst="rect">
              <a:avLst/>
            </a:prstGeom>
            <a:noFill/>
          </p:spPr>
          <p:txBody>
            <a:bodyPr wrap="square" rtlCol="0">
              <a:spAutoFit/>
            </a:bodyPr>
            <a:lstStyle/>
            <a:p>
              <a:pPr algn="r"/>
              <a:r>
                <a:rPr lang="en-US" altLang="zh-CN" sz="1050" b="1" dirty="0" err="1">
                  <a:solidFill>
                    <a:schemeClr val="bg1"/>
                  </a:solidFill>
                  <a:latin typeface="Arial" panose="020B0604020202020204" pitchFamily="34" charset="0"/>
                  <a:cs typeface="Arial" panose="020B0604020202020204" pitchFamily="34" charset="0"/>
                </a:rPr>
                <a:t>Ti</a:t>
              </a:r>
              <a:r>
                <a:rPr lang="en-US" altLang="zh-CN" sz="1050" b="1" dirty="0">
                  <a:solidFill>
                    <a:schemeClr val="bg1"/>
                  </a:solidFill>
                  <a:latin typeface="Arial" panose="020B0604020202020204" pitchFamily="34" charset="0"/>
                  <a:cs typeface="Arial" panose="020B0604020202020204" pitchFamily="34" charset="0"/>
                </a:rPr>
                <a:t> </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E858EE59-BFA2-4CC0-8B98-F6DFBFCA867E}"/>
                </a:ext>
              </a:extLst>
            </p:cNvPr>
            <p:cNvSpPr txBox="1"/>
            <p:nvPr/>
          </p:nvSpPr>
          <p:spPr>
            <a:xfrm>
              <a:off x="3625043" y="257697"/>
              <a:ext cx="582210"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O</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58" name="文本框 57">
              <a:extLst>
                <a:ext uri="{FF2B5EF4-FFF2-40B4-BE49-F238E27FC236}">
                  <a16:creationId xmlns:a16="http://schemas.microsoft.com/office/drawing/2014/main" id="{706C1354-7813-4B1E-87AC-E65B1F566E52}"/>
                </a:ext>
              </a:extLst>
            </p:cNvPr>
            <p:cNvSpPr txBox="1"/>
            <p:nvPr/>
          </p:nvSpPr>
          <p:spPr>
            <a:xfrm>
              <a:off x="3625043" y="1801944"/>
              <a:ext cx="582210"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K</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A38DCC4E-4980-4533-B687-1EC6A798F68D}"/>
                </a:ext>
              </a:extLst>
            </p:cNvPr>
            <p:cNvSpPr txBox="1"/>
            <p:nvPr/>
          </p:nvSpPr>
          <p:spPr>
            <a:xfrm>
              <a:off x="1788705" y="1801944"/>
              <a:ext cx="582210"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Si</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62" name="文本框 61">
              <a:extLst>
                <a:ext uri="{FF2B5EF4-FFF2-40B4-BE49-F238E27FC236}">
                  <a16:creationId xmlns:a16="http://schemas.microsoft.com/office/drawing/2014/main" id="{AC68A4B1-7FF1-463D-9E00-8571FB06A500}"/>
                </a:ext>
              </a:extLst>
            </p:cNvPr>
            <p:cNvSpPr txBox="1"/>
            <p:nvPr/>
          </p:nvSpPr>
          <p:spPr>
            <a:xfrm>
              <a:off x="2795" y="1801944"/>
              <a:ext cx="592488"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Na</a:t>
              </a:r>
              <a:endParaRPr lang="zh-CN" altLang="en-US" sz="1050" b="1" dirty="0">
                <a:solidFill>
                  <a:schemeClr val="bg1"/>
                </a:solidFill>
                <a:latin typeface="Arial" panose="020B0604020202020204" pitchFamily="34" charset="0"/>
                <a:cs typeface="Arial" panose="020B0604020202020204" pitchFamily="34" charset="0"/>
              </a:endParaRPr>
            </a:p>
          </p:txBody>
        </p:sp>
      </p:grpSp>
      <p:grpSp>
        <p:nvGrpSpPr>
          <p:cNvPr id="64" name="组合 63">
            <a:extLst>
              <a:ext uri="{FF2B5EF4-FFF2-40B4-BE49-F238E27FC236}">
                <a16:creationId xmlns:a16="http://schemas.microsoft.com/office/drawing/2014/main" id="{8CD9AEED-44AB-41C9-AD45-7F5951DA5B74}"/>
              </a:ext>
            </a:extLst>
          </p:cNvPr>
          <p:cNvGrpSpPr/>
          <p:nvPr/>
        </p:nvGrpSpPr>
        <p:grpSpPr>
          <a:xfrm>
            <a:off x="6356533" y="1000782"/>
            <a:ext cx="5400676" cy="2994086"/>
            <a:chOff x="-1" y="3866122"/>
            <a:chExt cx="5400676" cy="2994086"/>
          </a:xfrm>
        </p:grpSpPr>
        <p:pic>
          <p:nvPicPr>
            <p:cNvPr id="65" name="图片 64">
              <a:extLst>
                <a:ext uri="{FF2B5EF4-FFF2-40B4-BE49-F238E27FC236}">
                  <a16:creationId xmlns:a16="http://schemas.microsoft.com/office/drawing/2014/main" id="{7DCDABA2-F1EE-4980-B933-A9E368D397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3888701"/>
              <a:ext cx="1728000" cy="1412494"/>
            </a:xfrm>
            <a:prstGeom prst="rect">
              <a:avLst/>
            </a:prstGeom>
          </p:spPr>
        </p:pic>
        <p:pic>
          <p:nvPicPr>
            <p:cNvPr id="66" name="图片 65">
              <a:extLst>
                <a:ext uri="{FF2B5EF4-FFF2-40B4-BE49-F238E27FC236}">
                  <a16:creationId xmlns:a16="http://schemas.microsoft.com/office/drawing/2014/main" id="{5599F709-2EB2-4884-9A7B-109788C014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6337" y="3866122"/>
              <a:ext cx="1728000" cy="1430419"/>
            </a:xfrm>
            <a:prstGeom prst="rect">
              <a:avLst/>
            </a:prstGeom>
          </p:spPr>
        </p:pic>
        <p:pic>
          <p:nvPicPr>
            <p:cNvPr id="71" name="图片 70">
              <a:extLst>
                <a:ext uri="{FF2B5EF4-FFF2-40B4-BE49-F238E27FC236}">
                  <a16:creationId xmlns:a16="http://schemas.microsoft.com/office/drawing/2014/main" id="{B0E746ED-9A59-43F1-A19F-DBEE418C75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2675" y="3875666"/>
              <a:ext cx="1728000" cy="1420875"/>
            </a:xfrm>
            <a:prstGeom prst="rect">
              <a:avLst/>
            </a:prstGeom>
          </p:spPr>
        </p:pic>
        <p:pic>
          <p:nvPicPr>
            <p:cNvPr id="72" name="图片 71">
              <a:extLst>
                <a:ext uri="{FF2B5EF4-FFF2-40B4-BE49-F238E27FC236}">
                  <a16:creationId xmlns:a16="http://schemas.microsoft.com/office/drawing/2014/main" id="{15900EAF-031A-4D82-B7E5-14D8B4D4E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72675" y="5429789"/>
              <a:ext cx="1728000" cy="1428211"/>
            </a:xfrm>
            <a:prstGeom prst="rect">
              <a:avLst/>
            </a:prstGeom>
          </p:spPr>
        </p:pic>
        <p:pic>
          <p:nvPicPr>
            <p:cNvPr id="73" name="图片 72">
              <a:extLst>
                <a:ext uri="{FF2B5EF4-FFF2-40B4-BE49-F238E27FC236}">
                  <a16:creationId xmlns:a16="http://schemas.microsoft.com/office/drawing/2014/main" id="{853CE684-113F-4F06-A16B-C3E58AFD8D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6337" y="5429789"/>
              <a:ext cx="1728000" cy="1430419"/>
            </a:xfrm>
            <a:prstGeom prst="rect">
              <a:avLst/>
            </a:prstGeom>
          </p:spPr>
        </p:pic>
        <p:pic>
          <p:nvPicPr>
            <p:cNvPr id="74" name="图片 73">
              <a:extLst>
                <a:ext uri="{FF2B5EF4-FFF2-40B4-BE49-F238E27FC236}">
                  <a16:creationId xmlns:a16="http://schemas.microsoft.com/office/drawing/2014/main" id="{FF4FFDA5-14CF-426F-BEFE-EDF3A9C6D81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5429789"/>
              <a:ext cx="1728000" cy="1424250"/>
            </a:xfrm>
            <a:prstGeom prst="rect">
              <a:avLst/>
            </a:prstGeom>
          </p:spPr>
        </p:pic>
        <p:sp>
          <p:nvSpPr>
            <p:cNvPr id="76" name="文本框 75">
              <a:extLst>
                <a:ext uri="{FF2B5EF4-FFF2-40B4-BE49-F238E27FC236}">
                  <a16:creationId xmlns:a16="http://schemas.microsoft.com/office/drawing/2014/main" id="{76D03B8B-08F7-4664-8BEC-2C6A93AC10A6}"/>
                </a:ext>
              </a:extLst>
            </p:cNvPr>
            <p:cNvSpPr txBox="1"/>
            <p:nvPr/>
          </p:nvSpPr>
          <p:spPr>
            <a:xfrm>
              <a:off x="2945192" y="3880888"/>
              <a:ext cx="582210" cy="253916"/>
            </a:xfrm>
            <a:prstGeom prst="rect">
              <a:avLst/>
            </a:prstGeom>
            <a:noFill/>
          </p:spPr>
          <p:txBody>
            <a:bodyPr wrap="square" rtlCol="0">
              <a:spAutoFit/>
            </a:bodyPr>
            <a:lstStyle/>
            <a:p>
              <a:pPr algn="r"/>
              <a:r>
                <a:rPr lang="en-US" altLang="zh-CN" sz="1050" b="1" dirty="0" err="1">
                  <a:solidFill>
                    <a:schemeClr val="bg1"/>
                  </a:solidFill>
                  <a:latin typeface="Arial" panose="020B0604020202020204" pitchFamily="34" charset="0"/>
                  <a:cs typeface="Arial" panose="020B0604020202020204" pitchFamily="34" charset="0"/>
                </a:rPr>
                <a:t>Ti</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342249EA-6E73-48F7-87CB-B0D19D6423EB}"/>
                </a:ext>
              </a:extLst>
            </p:cNvPr>
            <p:cNvSpPr txBox="1"/>
            <p:nvPr/>
          </p:nvSpPr>
          <p:spPr>
            <a:xfrm>
              <a:off x="3622247" y="3880888"/>
              <a:ext cx="582210"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O</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78" name="文本框 77">
              <a:extLst>
                <a:ext uri="{FF2B5EF4-FFF2-40B4-BE49-F238E27FC236}">
                  <a16:creationId xmlns:a16="http://schemas.microsoft.com/office/drawing/2014/main" id="{D76F7C41-555D-4351-B719-17C8861719F6}"/>
                </a:ext>
              </a:extLst>
            </p:cNvPr>
            <p:cNvSpPr txBox="1"/>
            <p:nvPr/>
          </p:nvSpPr>
          <p:spPr>
            <a:xfrm>
              <a:off x="4818465" y="5427286"/>
              <a:ext cx="582210" cy="253916"/>
            </a:xfrm>
            <a:prstGeom prst="rect">
              <a:avLst/>
            </a:prstGeom>
            <a:noFill/>
          </p:spPr>
          <p:txBody>
            <a:bodyPr wrap="square" rtlCol="0">
              <a:spAutoFit/>
            </a:bodyPr>
            <a:lstStyle/>
            <a:p>
              <a:pPr algn="r"/>
              <a:r>
                <a:rPr lang="en-US" altLang="zh-CN" sz="1050" b="1" dirty="0">
                  <a:solidFill>
                    <a:schemeClr val="bg1"/>
                  </a:solidFill>
                  <a:latin typeface="Arial" panose="020B0604020202020204" pitchFamily="34" charset="0"/>
                  <a:cs typeface="Arial" panose="020B0604020202020204" pitchFamily="34" charset="0"/>
                </a:rPr>
                <a:t>V</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E1923067-EDBE-4845-8236-B44D2E182C36}"/>
                </a:ext>
              </a:extLst>
            </p:cNvPr>
            <p:cNvSpPr txBox="1"/>
            <p:nvPr/>
          </p:nvSpPr>
          <p:spPr>
            <a:xfrm>
              <a:off x="1785909" y="5425135"/>
              <a:ext cx="582210"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Si</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7E90D6C8-4289-48FD-BF87-5764C3684201}"/>
                </a:ext>
              </a:extLst>
            </p:cNvPr>
            <p:cNvSpPr txBox="1"/>
            <p:nvPr/>
          </p:nvSpPr>
          <p:spPr>
            <a:xfrm>
              <a:off x="1213007" y="5431464"/>
              <a:ext cx="547688" cy="253916"/>
            </a:xfrm>
            <a:prstGeom prst="rect">
              <a:avLst/>
            </a:prstGeom>
            <a:noFill/>
          </p:spPr>
          <p:txBody>
            <a:bodyPr wrap="square" rtlCol="0">
              <a:spAutoFit/>
            </a:bodyPr>
            <a:lstStyle/>
            <a:p>
              <a:pPr algn="r"/>
              <a:r>
                <a:rPr lang="en-US" altLang="zh-CN" sz="1050" b="1" dirty="0">
                  <a:solidFill>
                    <a:schemeClr val="bg1"/>
                  </a:solidFill>
                  <a:latin typeface="Arial" panose="020B0604020202020204" pitchFamily="34" charset="0"/>
                  <a:cs typeface="Arial" panose="020B0604020202020204" pitchFamily="34" charset="0"/>
                </a:rPr>
                <a:t>Al</a:t>
              </a:r>
            </a:p>
          </p:txBody>
        </p:sp>
      </p:grpSp>
      <p:sp>
        <p:nvSpPr>
          <p:cNvPr id="81" name="文本框 80">
            <a:extLst>
              <a:ext uri="{FF2B5EF4-FFF2-40B4-BE49-F238E27FC236}">
                <a16:creationId xmlns:a16="http://schemas.microsoft.com/office/drawing/2014/main" id="{92AE804B-3298-42C4-908B-141E2E2299E8}"/>
              </a:ext>
            </a:extLst>
          </p:cNvPr>
          <p:cNvSpPr txBox="1"/>
          <p:nvPr/>
        </p:nvSpPr>
        <p:spPr>
          <a:xfrm>
            <a:off x="764246" y="4077344"/>
            <a:ext cx="502689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4-10  Ti/K9</a:t>
            </a:r>
            <a:r>
              <a:rPr lang="zh-CN" altLang="en-US" dirty="0"/>
              <a:t>玻璃接头线扫描及面扫描结果</a:t>
            </a:r>
            <a:endParaRPr lang="en-US" altLang="zh-CN" dirty="0"/>
          </a:p>
        </p:txBody>
      </p:sp>
      <p:sp>
        <p:nvSpPr>
          <p:cNvPr id="82" name="文本框 81">
            <a:extLst>
              <a:ext uri="{FF2B5EF4-FFF2-40B4-BE49-F238E27FC236}">
                <a16:creationId xmlns:a16="http://schemas.microsoft.com/office/drawing/2014/main" id="{A81F4F8A-2245-4837-A0FD-68A460F6AB02}"/>
              </a:ext>
            </a:extLst>
          </p:cNvPr>
          <p:cNvSpPr txBox="1"/>
          <p:nvPr/>
        </p:nvSpPr>
        <p:spPr>
          <a:xfrm>
            <a:off x="6543423" y="4077344"/>
            <a:ext cx="502689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4-11 TC4/K9</a:t>
            </a:r>
            <a:r>
              <a:rPr lang="zh-CN" altLang="en-US" dirty="0"/>
              <a:t>玻璃接头线扫描及面扫描结果</a:t>
            </a:r>
            <a:endParaRPr lang="en-US" altLang="zh-CN" dirty="0"/>
          </a:p>
        </p:txBody>
      </p:sp>
      <p:pic>
        <p:nvPicPr>
          <p:cNvPr id="84" name="图片 83">
            <a:extLst>
              <a:ext uri="{FF2B5EF4-FFF2-40B4-BE49-F238E27FC236}">
                <a16:creationId xmlns:a16="http://schemas.microsoft.com/office/drawing/2014/main" id="{83AFB327-5002-497F-8846-40119EF2EE3C}"/>
              </a:ext>
            </a:extLst>
          </p:cNvPr>
          <p:cNvPicPr/>
          <p:nvPr/>
        </p:nvPicPr>
        <p:blipFill rotWithShape="1">
          <a:blip r:embed="rId14">
            <a:extLst>
              <a:ext uri="{28A0092B-C50C-407E-A947-70E740481C1C}">
                <a14:useLocalDpi xmlns:a14="http://schemas.microsoft.com/office/drawing/2010/main" val="0"/>
              </a:ext>
            </a:extLst>
          </a:blip>
          <a:srcRect/>
          <a:stretch/>
        </p:blipFill>
        <p:spPr bwMode="auto">
          <a:xfrm>
            <a:off x="6362835" y="995672"/>
            <a:ext cx="1793101" cy="1502864"/>
          </a:xfrm>
          <a:prstGeom prst="rect">
            <a:avLst/>
          </a:prstGeom>
          <a:noFill/>
        </p:spPr>
      </p:pic>
      <p:sp>
        <p:nvSpPr>
          <p:cNvPr id="4" name="矩形 3">
            <a:extLst>
              <a:ext uri="{FF2B5EF4-FFF2-40B4-BE49-F238E27FC236}">
                <a16:creationId xmlns:a16="http://schemas.microsoft.com/office/drawing/2014/main" id="{8DA8391C-9E24-45C2-9688-BB2CCDC0C4EC}"/>
              </a:ext>
            </a:extLst>
          </p:cNvPr>
          <p:cNvSpPr/>
          <p:nvPr/>
        </p:nvSpPr>
        <p:spPr>
          <a:xfrm>
            <a:off x="6620933" y="1208616"/>
            <a:ext cx="201084" cy="148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7EDB25C6-6F70-42E2-974F-98FBF06DC0C9}"/>
              </a:ext>
            </a:extLst>
          </p:cNvPr>
          <p:cNvSpPr/>
          <p:nvPr/>
        </p:nvSpPr>
        <p:spPr>
          <a:xfrm>
            <a:off x="329707" y="4290915"/>
            <a:ext cx="11498226" cy="623312"/>
          </a:xfrm>
          <a:prstGeom prst="rect">
            <a:avLst/>
          </a:prstGeom>
        </p:spPr>
        <p:txBody>
          <a:bodyPr wrap="square">
            <a:spAutoFit/>
          </a:bodyPr>
          <a:lstStyle/>
          <a:p>
            <a:pPr indent="457200">
              <a:lnSpc>
                <a:spcPct val="130000"/>
              </a:lnSpc>
              <a:spcAft>
                <a:spcPts val="50"/>
              </a:spcAft>
            </a:pPr>
            <a:r>
              <a:rPr lang="zh-CN" altLang="en-US" sz="1400" kern="100" dirty="0">
                <a:latin typeface="Arial" panose="020B0604020202020204" pitchFamily="34" charset="0"/>
                <a:ea typeface="微软雅黑" panose="020B0503020204020204" pitchFamily="34" charset="-122"/>
              </a:rPr>
              <a:t>金属与玻璃接头处，</a:t>
            </a:r>
            <a:r>
              <a:rPr lang="en-US" altLang="zh-CN" sz="1400" kern="100" dirty="0" err="1">
                <a:latin typeface="Arial" panose="020B0604020202020204" pitchFamily="34" charset="0"/>
                <a:ea typeface="微软雅黑" panose="020B0503020204020204" pitchFamily="34" charset="-122"/>
              </a:rPr>
              <a:t>Ti</a:t>
            </a:r>
            <a:r>
              <a:rPr lang="zh-CN" altLang="en-US" sz="1400" kern="100" dirty="0">
                <a:latin typeface="Arial" panose="020B0604020202020204" pitchFamily="34" charset="0"/>
                <a:ea typeface="微软雅黑" panose="020B0503020204020204" pitchFamily="34" charset="-122"/>
              </a:rPr>
              <a:t>、</a:t>
            </a:r>
            <a:r>
              <a:rPr lang="en-US" altLang="zh-CN" sz="1400" kern="100" dirty="0">
                <a:latin typeface="Arial" panose="020B0604020202020204" pitchFamily="34" charset="0"/>
                <a:ea typeface="微软雅黑" panose="020B0503020204020204" pitchFamily="34" charset="-122"/>
              </a:rPr>
              <a:t>Si</a:t>
            </a:r>
            <a:r>
              <a:rPr lang="zh-CN" altLang="en-US" sz="1400" kern="100" dirty="0">
                <a:latin typeface="Arial" panose="020B0604020202020204" pitchFamily="34" charset="0"/>
                <a:ea typeface="微软雅黑" panose="020B0503020204020204" pitchFamily="34" charset="-122"/>
              </a:rPr>
              <a:t>、</a:t>
            </a:r>
            <a:r>
              <a:rPr lang="en-US" altLang="zh-CN" sz="1400" kern="100" dirty="0">
                <a:latin typeface="Arial" panose="020B0604020202020204" pitchFamily="34" charset="0"/>
                <a:ea typeface="微软雅黑" panose="020B0503020204020204" pitchFamily="34" charset="-122"/>
              </a:rPr>
              <a:t>O</a:t>
            </a:r>
            <a:r>
              <a:rPr lang="zh-CN" altLang="en-US" sz="1400" kern="100" dirty="0">
                <a:latin typeface="Arial" panose="020B0604020202020204" pitchFamily="34" charset="0"/>
                <a:ea typeface="微软雅黑" panose="020B0503020204020204" pitchFamily="34" charset="-122"/>
              </a:rPr>
              <a:t>、</a:t>
            </a:r>
            <a:r>
              <a:rPr lang="en-US" altLang="zh-CN" sz="1400" kern="100" dirty="0">
                <a:latin typeface="Arial" panose="020B0604020202020204" pitchFamily="34" charset="0"/>
                <a:ea typeface="微软雅黑" panose="020B0503020204020204" pitchFamily="34" charset="-122"/>
              </a:rPr>
              <a:t>Na</a:t>
            </a:r>
            <a:r>
              <a:rPr lang="zh-CN" altLang="en-US" sz="1400" kern="100" dirty="0">
                <a:latin typeface="Arial" panose="020B0604020202020204" pitchFamily="34" charset="0"/>
                <a:ea typeface="微软雅黑" panose="020B0503020204020204" pitchFamily="34" charset="-122"/>
              </a:rPr>
              <a:t>和</a:t>
            </a:r>
            <a:r>
              <a:rPr lang="en-US" altLang="zh-CN" sz="1400" kern="100" dirty="0">
                <a:latin typeface="Arial" panose="020B0604020202020204" pitchFamily="34" charset="0"/>
                <a:ea typeface="微软雅黑" panose="020B0503020204020204" pitchFamily="34" charset="-122"/>
              </a:rPr>
              <a:t>K</a:t>
            </a:r>
            <a:r>
              <a:rPr lang="zh-CN" altLang="en-US" sz="1400" kern="100" dirty="0">
                <a:latin typeface="Arial" panose="020B0604020202020204" pitchFamily="34" charset="0"/>
                <a:ea typeface="微软雅黑" panose="020B0503020204020204" pitchFamily="34" charset="-122"/>
              </a:rPr>
              <a:t>等元素均发生了一定程度的扩散。主要扩散元素为</a:t>
            </a:r>
            <a:r>
              <a:rPr lang="zh-CN" altLang="en-US" sz="1400" kern="100" dirty="0">
                <a:solidFill>
                  <a:srgbClr val="C00000"/>
                </a:solidFill>
                <a:latin typeface="Arial" panose="020B0604020202020204" pitchFamily="34" charset="0"/>
                <a:ea typeface="微软雅黑" panose="020B0503020204020204" pitchFamily="34" charset="-122"/>
              </a:rPr>
              <a:t>金属中的</a:t>
            </a:r>
            <a:r>
              <a:rPr lang="en-US" altLang="zh-CN" sz="1400" kern="100" dirty="0" err="1">
                <a:solidFill>
                  <a:srgbClr val="C00000"/>
                </a:solidFill>
                <a:latin typeface="Arial" panose="020B0604020202020204" pitchFamily="34" charset="0"/>
                <a:ea typeface="微软雅黑" panose="020B0503020204020204" pitchFamily="34" charset="-122"/>
              </a:rPr>
              <a:t>Ti</a:t>
            </a:r>
            <a:r>
              <a:rPr lang="zh-CN" altLang="en-US" sz="1400" kern="100" dirty="0">
                <a:solidFill>
                  <a:srgbClr val="C00000"/>
                </a:solidFill>
                <a:latin typeface="Arial" panose="020B0604020202020204" pitchFamily="34" charset="0"/>
                <a:ea typeface="微软雅黑" panose="020B0503020204020204" pitchFamily="34" charset="-122"/>
              </a:rPr>
              <a:t>和玻璃中的</a:t>
            </a:r>
            <a:r>
              <a:rPr lang="en-US" altLang="zh-CN" sz="1400" kern="100" dirty="0">
                <a:solidFill>
                  <a:srgbClr val="C00000"/>
                </a:solidFill>
                <a:latin typeface="Arial" panose="020B0604020202020204" pitchFamily="34" charset="0"/>
                <a:ea typeface="微软雅黑" panose="020B0503020204020204" pitchFamily="34" charset="-122"/>
              </a:rPr>
              <a:t>Si</a:t>
            </a:r>
            <a:r>
              <a:rPr lang="zh-CN" altLang="en-US" sz="1400" kern="100" dirty="0">
                <a:latin typeface="Arial" panose="020B0604020202020204" pitchFamily="34" charset="0"/>
                <a:ea typeface="微软雅黑" panose="020B0503020204020204" pitchFamily="34" charset="-122"/>
              </a:rPr>
              <a:t>，其中</a:t>
            </a:r>
            <a:r>
              <a:rPr lang="en-US" altLang="zh-CN" sz="1400" kern="100" dirty="0" err="1">
                <a:latin typeface="Arial" panose="020B0604020202020204" pitchFamily="34" charset="0"/>
                <a:ea typeface="微软雅黑" panose="020B0503020204020204" pitchFamily="34" charset="-122"/>
              </a:rPr>
              <a:t>Ti</a:t>
            </a:r>
            <a:r>
              <a:rPr lang="zh-CN" altLang="en-US" sz="1400" kern="100" dirty="0">
                <a:latin typeface="Arial" panose="020B0604020202020204" pitchFamily="34" charset="0"/>
                <a:ea typeface="微软雅黑" panose="020B0503020204020204" pitchFamily="34" charset="-122"/>
              </a:rPr>
              <a:t>元素扩散距离大于</a:t>
            </a:r>
            <a:r>
              <a:rPr lang="en-US" altLang="zh-CN" sz="1400" kern="100" dirty="0">
                <a:latin typeface="Arial" panose="020B0604020202020204" pitchFamily="34" charset="0"/>
                <a:ea typeface="微软雅黑" panose="020B0503020204020204" pitchFamily="34" charset="-122"/>
              </a:rPr>
              <a:t>Si</a:t>
            </a:r>
            <a:r>
              <a:rPr lang="zh-CN" altLang="en-US" sz="1400" kern="100" dirty="0">
                <a:latin typeface="Arial" panose="020B0604020202020204" pitchFamily="34" charset="0"/>
                <a:ea typeface="微软雅黑" panose="020B0503020204020204" pitchFamily="34" charset="-122"/>
              </a:rPr>
              <a:t>元素，</a:t>
            </a:r>
            <a:r>
              <a:rPr lang="zh-CN" altLang="en-US" sz="1400" kern="100" dirty="0">
                <a:solidFill>
                  <a:srgbClr val="C00000"/>
                </a:solidFill>
                <a:latin typeface="Arial" panose="020B0604020202020204" pitchFamily="34" charset="0"/>
                <a:ea typeface="微软雅黑" panose="020B0503020204020204" pitchFamily="34" charset="-122"/>
              </a:rPr>
              <a:t>符合柯肯达尔效应</a:t>
            </a:r>
            <a:r>
              <a:rPr lang="zh-CN" altLang="en-US" sz="1400" kern="100" dirty="0">
                <a:latin typeface="Arial" panose="020B0604020202020204" pitchFamily="34" charset="0"/>
                <a:ea typeface="微软雅黑" panose="020B0503020204020204" pitchFamily="34" charset="-122"/>
              </a:rPr>
              <a:t>，表明界面处有空位扩散。</a:t>
            </a:r>
          </a:p>
        </p:txBody>
      </p:sp>
      <p:pic>
        <p:nvPicPr>
          <p:cNvPr id="3" name="图片 2">
            <a:extLst>
              <a:ext uri="{FF2B5EF4-FFF2-40B4-BE49-F238E27FC236}">
                <a16:creationId xmlns:a16="http://schemas.microsoft.com/office/drawing/2014/main" id="{4D975160-E6CD-4A48-8234-B9845F44E8A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92890" y="5009005"/>
            <a:ext cx="1349053" cy="1709641"/>
          </a:xfrm>
          <a:prstGeom prst="rect">
            <a:avLst/>
          </a:prstGeom>
        </p:spPr>
      </p:pic>
      <p:sp>
        <p:nvSpPr>
          <p:cNvPr id="42" name="圆角矩形 12">
            <a:extLst>
              <a:ext uri="{FF2B5EF4-FFF2-40B4-BE49-F238E27FC236}">
                <a16:creationId xmlns:a16="http://schemas.microsoft.com/office/drawing/2014/main" id="{1727BA90-1347-46B1-849D-617D8D640855}"/>
              </a:ext>
            </a:extLst>
          </p:cNvPr>
          <p:cNvSpPr/>
          <p:nvPr/>
        </p:nvSpPr>
        <p:spPr>
          <a:xfrm>
            <a:off x="545536" y="5009005"/>
            <a:ext cx="11100929" cy="1709641"/>
          </a:xfrm>
          <a:prstGeom prst="roundRect">
            <a:avLst>
              <a:gd name="adj" fmla="val 8340"/>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16F53BE7-2B90-4E5B-A549-6853C8A6929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1350" y="5044183"/>
            <a:ext cx="2894175" cy="1257300"/>
          </a:xfrm>
          <a:prstGeom prst="rect">
            <a:avLst/>
          </a:prstGeom>
        </p:spPr>
      </p:pic>
      <p:pic>
        <p:nvPicPr>
          <p:cNvPr id="8" name="图片 7">
            <a:extLst>
              <a:ext uri="{FF2B5EF4-FFF2-40B4-BE49-F238E27FC236}">
                <a16:creationId xmlns:a16="http://schemas.microsoft.com/office/drawing/2014/main" id="{0A4341B5-3951-4E5E-BF53-CA6302635F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28298" y="5074302"/>
            <a:ext cx="1725637" cy="1368333"/>
          </a:xfrm>
          <a:prstGeom prst="rect">
            <a:avLst/>
          </a:prstGeom>
        </p:spPr>
      </p:pic>
      <p:sp>
        <p:nvSpPr>
          <p:cNvPr id="45" name="文本框 44">
            <a:extLst>
              <a:ext uri="{FF2B5EF4-FFF2-40B4-BE49-F238E27FC236}">
                <a16:creationId xmlns:a16="http://schemas.microsoft.com/office/drawing/2014/main" id="{C142A171-155C-4B1F-BF14-71983457B7AE}"/>
              </a:ext>
            </a:extLst>
          </p:cNvPr>
          <p:cNvSpPr txBox="1"/>
          <p:nvPr/>
        </p:nvSpPr>
        <p:spPr>
          <a:xfrm>
            <a:off x="692494" y="5256516"/>
            <a:ext cx="900396" cy="52322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400" dirty="0">
                <a:solidFill>
                  <a:srgbClr val="0880B6"/>
                </a:solidFill>
              </a:rPr>
              <a:t>K9</a:t>
            </a:r>
            <a:r>
              <a:rPr lang="zh-CN" altLang="en-US" sz="1400" dirty="0">
                <a:solidFill>
                  <a:srgbClr val="0880B6"/>
                </a:solidFill>
              </a:rPr>
              <a:t>玻璃骨架</a:t>
            </a:r>
            <a:endParaRPr lang="en-US" altLang="zh-CN" sz="1400" dirty="0">
              <a:solidFill>
                <a:srgbClr val="0880B6"/>
              </a:solidFill>
            </a:endParaRPr>
          </a:p>
        </p:txBody>
      </p:sp>
      <p:sp>
        <p:nvSpPr>
          <p:cNvPr id="48" name="文本框 47">
            <a:extLst>
              <a:ext uri="{FF2B5EF4-FFF2-40B4-BE49-F238E27FC236}">
                <a16:creationId xmlns:a16="http://schemas.microsoft.com/office/drawing/2014/main" id="{D01FB9E2-8278-481A-A29D-2391336B0988}"/>
              </a:ext>
            </a:extLst>
          </p:cNvPr>
          <p:cNvSpPr txBox="1"/>
          <p:nvPr/>
        </p:nvSpPr>
        <p:spPr>
          <a:xfrm>
            <a:off x="10599110" y="5456719"/>
            <a:ext cx="1048763" cy="4001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2000" dirty="0">
                <a:solidFill>
                  <a:srgbClr val="C00000"/>
                </a:solidFill>
              </a:rPr>
              <a:t>Ti</a:t>
            </a:r>
            <a:r>
              <a:rPr lang="en-US" altLang="zh-CN" sz="2000" baseline="-25000" dirty="0">
                <a:solidFill>
                  <a:srgbClr val="C00000"/>
                </a:solidFill>
              </a:rPr>
              <a:t>3</a:t>
            </a:r>
            <a:r>
              <a:rPr lang="en-US" altLang="zh-CN" sz="2000" dirty="0">
                <a:solidFill>
                  <a:srgbClr val="C00000"/>
                </a:solidFill>
              </a:rPr>
              <a:t>O</a:t>
            </a:r>
          </a:p>
        </p:txBody>
      </p:sp>
      <p:sp>
        <p:nvSpPr>
          <p:cNvPr id="49" name="文本框 48">
            <a:extLst>
              <a:ext uri="{FF2B5EF4-FFF2-40B4-BE49-F238E27FC236}">
                <a16:creationId xmlns:a16="http://schemas.microsoft.com/office/drawing/2014/main" id="{BF469451-2EF7-413D-9AFC-CD9EDCEC608A}"/>
              </a:ext>
            </a:extLst>
          </p:cNvPr>
          <p:cNvSpPr txBox="1"/>
          <p:nvPr/>
        </p:nvSpPr>
        <p:spPr>
          <a:xfrm>
            <a:off x="3822688" y="5073018"/>
            <a:ext cx="1048763" cy="4001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2000" dirty="0" err="1">
                <a:solidFill>
                  <a:srgbClr val="C00000"/>
                </a:solidFill>
              </a:rPr>
              <a:t>TiO</a:t>
            </a:r>
            <a:endParaRPr lang="en-US" altLang="zh-CN" sz="2000" dirty="0">
              <a:solidFill>
                <a:srgbClr val="C00000"/>
              </a:solidFill>
            </a:endParaRPr>
          </a:p>
        </p:txBody>
      </p:sp>
      <p:cxnSp>
        <p:nvCxnSpPr>
          <p:cNvPr id="12" name="直接箭头连接符 11">
            <a:extLst>
              <a:ext uri="{FF2B5EF4-FFF2-40B4-BE49-F238E27FC236}">
                <a16:creationId xmlns:a16="http://schemas.microsoft.com/office/drawing/2014/main" id="{D4F7A55A-2FD7-4A40-B12B-24B13369758F}"/>
              </a:ext>
            </a:extLst>
          </p:cNvPr>
          <p:cNvCxnSpPr>
            <a:stCxn id="45" idx="2"/>
          </p:cNvCxnSpPr>
          <p:nvPr/>
        </p:nvCxnSpPr>
        <p:spPr>
          <a:xfrm>
            <a:off x="1142692" y="5779736"/>
            <a:ext cx="450198" cy="270544"/>
          </a:xfrm>
          <a:prstGeom prst="straightConnector1">
            <a:avLst/>
          </a:prstGeom>
          <a:ln w="19050">
            <a:solidFill>
              <a:srgbClr val="0880B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B7D34FF-FDDC-4181-B05D-47DBBCB12F07}"/>
              </a:ext>
            </a:extLst>
          </p:cNvPr>
          <p:cNvCxnSpPr>
            <a:cxnSpLocks/>
          </p:cNvCxnSpPr>
          <p:nvPr/>
        </p:nvCxnSpPr>
        <p:spPr>
          <a:xfrm flipV="1">
            <a:off x="1506235" y="5344369"/>
            <a:ext cx="439905" cy="112202"/>
          </a:xfrm>
          <a:prstGeom prst="straightConnector1">
            <a:avLst/>
          </a:prstGeom>
          <a:ln w="19050">
            <a:solidFill>
              <a:srgbClr val="0880B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BD0F560A-551D-4C93-8414-3F2164104920}"/>
              </a:ext>
            </a:extLst>
          </p:cNvPr>
          <p:cNvCxnSpPr>
            <a:cxnSpLocks/>
          </p:cNvCxnSpPr>
          <p:nvPr/>
        </p:nvCxnSpPr>
        <p:spPr>
          <a:xfrm>
            <a:off x="4638175" y="5256516"/>
            <a:ext cx="330224" cy="15012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B666307-FCD2-4792-9CCA-6ED30E2E9E16}"/>
              </a:ext>
            </a:extLst>
          </p:cNvPr>
          <p:cNvCxnSpPr>
            <a:cxnSpLocks/>
          </p:cNvCxnSpPr>
          <p:nvPr/>
        </p:nvCxnSpPr>
        <p:spPr>
          <a:xfrm flipH="1">
            <a:off x="10753935" y="5933151"/>
            <a:ext cx="377844"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4FBC22EE-D833-4E37-821F-F4F1D156A0B2}"/>
              </a:ext>
            </a:extLst>
          </p:cNvPr>
          <p:cNvGrpSpPr/>
          <p:nvPr/>
        </p:nvGrpSpPr>
        <p:grpSpPr>
          <a:xfrm>
            <a:off x="7169150" y="6393873"/>
            <a:ext cx="1705284" cy="360974"/>
            <a:chOff x="5878692" y="6365600"/>
            <a:chExt cx="1705284" cy="360974"/>
          </a:xfrm>
        </p:grpSpPr>
        <p:pic>
          <p:nvPicPr>
            <p:cNvPr id="18" name="图片 17">
              <a:extLst>
                <a:ext uri="{FF2B5EF4-FFF2-40B4-BE49-F238E27FC236}">
                  <a16:creationId xmlns:a16="http://schemas.microsoft.com/office/drawing/2014/main" id="{23B7915A-9E9C-48B3-B85F-2F8523B6A382}"/>
                </a:ext>
              </a:extLst>
            </p:cNvPr>
            <p:cNvPicPr>
              <a:picLocks noChangeAspect="1"/>
            </p:cNvPicPr>
            <p:nvPr/>
          </p:nvPicPr>
          <p:blipFill rotWithShape="1">
            <a:blip r:embed="rId18">
              <a:extLst>
                <a:ext uri="{28A0092B-C50C-407E-A947-70E740481C1C}">
                  <a14:useLocalDpi xmlns:a14="http://schemas.microsoft.com/office/drawing/2010/main" val="0"/>
                </a:ext>
              </a:extLst>
            </a:blip>
            <a:srcRect l="60407"/>
            <a:stretch/>
          </p:blipFill>
          <p:spPr>
            <a:xfrm>
              <a:off x="6470650" y="6373528"/>
              <a:ext cx="1113326" cy="353046"/>
            </a:xfrm>
            <a:prstGeom prst="rect">
              <a:avLst/>
            </a:prstGeom>
          </p:spPr>
        </p:pic>
        <p:pic>
          <p:nvPicPr>
            <p:cNvPr id="60" name="图片 59">
              <a:extLst>
                <a:ext uri="{FF2B5EF4-FFF2-40B4-BE49-F238E27FC236}">
                  <a16:creationId xmlns:a16="http://schemas.microsoft.com/office/drawing/2014/main" id="{80AB0166-E37D-4641-B94F-507D04CF2F90}"/>
                </a:ext>
              </a:extLst>
            </p:cNvPr>
            <p:cNvPicPr>
              <a:picLocks noChangeAspect="1"/>
            </p:cNvPicPr>
            <p:nvPr/>
          </p:nvPicPr>
          <p:blipFill rotWithShape="1">
            <a:blip r:embed="rId18">
              <a:extLst>
                <a:ext uri="{28A0092B-C50C-407E-A947-70E740481C1C}">
                  <a14:useLocalDpi xmlns:a14="http://schemas.microsoft.com/office/drawing/2010/main" val="0"/>
                </a:ext>
              </a:extLst>
            </a:blip>
            <a:srcRect r="78321"/>
            <a:stretch/>
          </p:blipFill>
          <p:spPr>
            <a:xfrm>
              <a:off x="5878692" y="6365600"/>
              <a:ext cx="609600" cy="353046"/>
            </a:xfrm>
            <a:prstGeom prst="rect">
              <a:avLst/>
            </a:prstGeom>
          </p:spPr>
        </p:pic>
      </p:grpSp>
      <p:sp>
        <p:nvSpPr>
          <p:cNvPr id="61" name="文本框 60">
            <a:extLst>
              <a:ext uri="{FF2B5EF4-FFF2-40B4-BE49-F238E27FC236}">
                <a16:creationId xmlns:a16="http://schemas.microsoft.com/office/drawing/2014/main" id="{F3B89FD4-C673-4F55-A471-A96DA23C9AE5}"/>
              </a:ext>
            </a:extLst>
          </p:cNvPr>
          <p:cNvSpPr txBox="1"/>
          <p:nvPr/>
        </p:nvSpPr>
        <p:spPr>
          <a:xfrm>
            <a:off x="3641085" y="6441647"/>
            <a:ext cx="3227493"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4-12 Ti</a:t>
            </a:r>
            <a:r>
              <a:rPr lang="zh-CN" altLang="en-US" dirty="0"/>
              <a:t>、</a:t>
            </a:r>
            <a:r>
              <a:rPr lang="en-US" altLang="zh-CN" dirty="0"/>
              <a:t>Si</a:t>
            </a:r>
            <a:r>
              <a:rPr lang="zh-CN" altLang="en-US" dirty="0"/>
              <a:t>元素扩散示意图</a:t>
            </a:r>
            <a:endParaRPr lang="en-US" altLang="zh-CN" dirty="0"/>
          </a:p>
        </p:txBody>
      </p:sp>
      <p:grpSp>
        <p:nvGrpSpPr>
          <p:cNvPr id="63" name="组合 62">
            <a:extLst>
              <a:ext uri="{FF2B5EF4-FFF2-40B4-BE49-F238E27FC236}">
                <a16:creationId xmlns:a16="http://schemas.microsoft.com/office/drawing/2014/main" id="{5CBDB80C-5BDF-4C2E-A26E-F16BAF077D03}"/>
              </a:ext>
            </a:extLst>
          </p:cNvPr>
          <p:cNvGrpSpPr/>
          <p:nvPr/>
        </p:nvGrpSpPr>
        <p:grpSpPr>
          <a:xfrm>
            <a:off x="2981183" y="110767"/>
            <a:ext cx="6229635" cy="338554"/>
            <a:chOff x="-581232" y="6355300"/>
            <a:chExt cx="6229635" cy="338554"/>
          </a:xfrm>
        </p:grpSpPr>
        <p:sp>
          <p:nvSpPr>
            <p:cNvPr id="67" name="矩形 66">
              <a:extLst>
                <a:ext uri="{FF2B5EF4-FFF2-40B4-BE49-F238E27FC236}">
                  <a16:creationId xmlns:a16="http://schemas.microsoft.com/office/drawing/2014/main" id="{E099C211-02A9-40EB-845F-D2698FA2F267}"/>
                </a:ext>
              </a:extLst>
            </p:cNvPr>
            <p:cNvSpPr/>
            <p:nvPr/>
          </p:nvSpPr>
          <p:spPr>
            <a:xfrm>
              <a:off x="-581232" y="6383079"/>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扩散焊温度研究</a:t>
              </a:r>
            </a:p>
          </p:txBody>
        </p:sp>
        <p:sp>
          <p:nvSpPr>
            <p:cNvPr id="68" name="矩形 67">
              <a:extLst>
                <a:ext uri="{FF2B5EF4-FFF2-40B4-BE49-F238E27FC236}">
                  <a16:creationId xmlns:a16="http://schemas.microsoft.com/office/drawing/2014/main" id="{0DEA40FD-BE3B-4A7B-8167-C05059ECC6AB}"/>
                </a:ext>
              </a:extLst>
            </p:cNvPr>
            <p:cNvSpPr/>
            <p:nvPr/>
          </p:nvSpPr>
          <p:spPr>
            <a:xfrm>
              <a:off x="1724368" y="638307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扩散焊压力研究</a:t>
              </a:r>
            </a:p>
          </p:txBody>
        </p:sp>
        <p:sp>
          <p:nvSpPr>
            <p:cNvPr id="69" name="矩形 68">
              <a:extLst>
                <a:ext uri="{FF2B5EF4-FFF2-40B4-BE49-F238E27FC236}">
                  <a16:creationId xmlns:a16="http://schemas.microsoft.com/office/drawing/2014/main" id="{F20E64CC-12BC-49D0-8F6C-DE6D0D8682A3}"/>
                </a:ext>
              </a:extLst>
            </p:cNvPr>
            <p:cNvSpPr/>
            <p:nvPr/>
          </p:nvSpPr>
          <p:spPr>
            <a:xfrm>
              <a:off x="4029970" y="6355300"/>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扩散焊机理研究</a:t>
              </a:r>
            </a:p>
          </p:txBody>
        </p:sp>
      </p:grpSp>
      <p:sp>
        <p:nvSpPr>
          <p:cNvPr id="70" name="等腰三角形 69">
            <a:extLst>
              <a:ext uri="{FF2B5EF4-FFF2-40B4-BE49-F238E27FC236}">
                <a16:creationId xmlns:a16="http://schemas.microsoft.com/office/drawing/2014/main" id="{243AA3BC-DF48-4EE6-927E-EF98CB912C2C}"/>
              </a:ext>
            </a:extLst>
          </p:cNvPr>
          <p:cNvSpPr/>
          <p:nvPr/>
        </p:nvSpPr>
        <p:spPr>
          <a:xfrm>
            <a:off x="8373432"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FFC4CD6-1B7C-497D-AA94-ACE62875EAC5}"/>
              </a:ext>
            </a:extLst>
          </p:cNvPr>
          <p:cNvSpPr/>
          <p:nvPr/>
        </p:nvSpPr>
        <p:spPr>
          <a:xfrm>
            <a:off x="6620933" y="1068380"/>
            <a:ext cx="201084" cy="20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2BDD3551-75E3-4A51-88B8-CE9BF12C8A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5315" y="1028548"/>
            <a:ext cx="1811134" cy="1440000"/>
          </a:xfrm>
          <a:prstGeom prst="rect">
            <a:avLst/>
          </a:prstGeom>
        </p:spPr>
      </p:pic>
    </p:spTree>
    <p:extLst>
      <p:ext uri="{BB962C8B-B14F-4D97-AF65-F5344CB8AC3E}">
        <p14:creationId xmlns:p14="http://schemas.microsoft.com/office/powerpoint/2010/main" val="1798116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188860" y="573170"/>
            <a:ext cx="4906651"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化合反应</a:t>
            </a:r>
          </a:p>
        </p:txBody>
      </p:sp>
      <p:sp>
        <p:nvSpPr>
          <p:cNvPr id="4" name="矩形 3">
            <a:extLst>
              <a:ext uri="{FF2B5EF4-FFF2-40B4-BE49-F238E27FC236}">
                <a16:creationId xmlns:a16="http://schemas.microsoft.com/office/drawing/2014/main" id="{8DA8391C-9E24-45C2-9688-BB2CCDC0C4EC}"/>
              </a:ext>
            </a:extLst>
          </p:cNvPr>
          <p:cNvSpPr/>
          <p:nvPr/>
        </p:nvSpPr>
        <p:spPr>
          <a:xfrm>
            <a:off x="6620933" y="1208616"/>
            <a:ext cx="201084" cy="148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FDAE3799-2583-4D94-993B-EC360143BE3D}"/>
              </a:ext>
            </a:extLst>
          </p:cNvPr>
          <p:cNvGrpSpPr/>
          <p:nvPr/>
        </p:nvGrpSpPr>
        <p:grpSpPr>
          <a:xfrm>
            <a:off x="355600" y="946376"/>
            <a:ext cx="5400675" cy="1998000"/>
            <a:chOff x="0" y="1205627"/>
            <a:chExt cx="5400675" cy="1998000"/>
          </a:xfrm>
        </p:grpSpPr>
        <p:pic>
          <p:nvPicPr>
            <p:cNvPr id="47" name="图片 46">
              <a:extLst>
                <a:ext uri="{FF2B5EF4-FFF2-40B4-BE49-F238E27FC236}">
                  <a16:creationId xmlns:a16="http://schemas.microsoft.com/office/drawing/2014/main" id="{D9505CC4-91F9-4F75-8C0E-44408090B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675" y="1205627"/>
              <a:ext cx="2664000" cy="1998000"/>
            </a:xfrm>
            <a:prstGeom prst="rect">
              <a:avLst/>
            </a:prstGeom>
          </p:spPr>
        </p:pic>
        <p:pic>
          <p:nvPicPr>
            <p:cNvPr id="48" name="图片 47">
              <a:extLst>
                <a:ext uri="{FF2B5EF4-FFF2-40B4-BE49-F238E27FC236}">
                  <a16:creationId xmlns:a16="http://schemas.microsoft.com/office/drawing/2014/main" id="{51FC0E31-5B44-4DC2-8286-123DDE5CA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05627"/>
              <a:ext cx="2664000" cy="1998000"/>
            </a:xfrm>
            <a:prstGeom prst="rect">
              <a:avLst/>
            </a:prstGeom>
          </p:spPr>
        </p:pic>
        <p:cxnSp>
          <p:nvCxnSpPr>
            <p:cNvPr id="49" name="直接连接符 48">
              <a:extLst>
                <a:ext uri="{FF2B5EF4-FFF2-40B4-BE49-F238E27FC236}">
                  <a16:creationId xmlns:a16="http://schemas.microsoft.com/office/drawing/2014/main" id="{4E6A0ACB-6D1F-4826-B376-CAA10133A1C9}"/>
                </a:ext>
              </a:extLst>
            </p:cNvPr>
            <p:cNvCxnSpPr/>
            <p:nvPr/>
          </p:nvCxnSpPr>
          <p:spPr>
            <a:xfrm>
              <a:off x="1241425" y="1205627"/>
              <a:ext cx="0" cy="19980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9A77420-4003-477A-A6EB-707435E32BF4}"/>
                </a:ext>
              </a:extLst>
            </p:cNvPr>
            <p:cNvCxnSpPr/>
            <p:nvPr/>
          </p:nvCxnSpPr>
          <p:spPr>
            <a:xfrm>
              <a:off x="2295525" y="1205627"/>
              <a:ext cx="0" cy="19980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1E0C1DB-89A1-476D-BC5C-2796CA085178}"/>
                </a:ext>
              </a:extLst>
            </p:cNvPr>
            <p:cNvCxnSpPr/>
            <p:nvPr/>
          </p:nvCxnSpPr>
          <p:spPr>
            <a:xfrm>
              <a:off x="3879850" y="1205627"/>
              <a:ext cx="0" cy="19980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5D66DFE3-9E3C-4D22-B000-B6B707F40C16}"/>
                </a:ext>
              </a:extLst>
            </p:cNvPr>
            <p:cNvCxnSpPr/>
            <p:nvPr/>
          </p:nvCxnSpPr>
          <p:spPr>
            <a:xfrm>
              <a:off x="4787900" y="1205627"/>
              <a:ext cx="0" cy="19980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7174557-0031-47F3-83B0-3F28042C40F0}"/>
                </a:ext>
              </a:extLst>
            </p:cNvPr>
            <p:cNvCxnSpPr>
              <a:cxnSpLocks/>
            </p:cNvCxnSpPr>
            <p:nvPr/>
          </p:nvCxnSpPr>
          <p:spPr>
            <a:xfrm>
              <a:off x="1241425" y="2286000"/>
              <a:ext cx="1054100" cy="0"/>
            </a:xfrm>
            <a:prstGeom prst="line">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73EDEB14-C36D-4099-9DCB-6D63AE630DA3}"/>
                </a:ext>
              </a:extLst>
            </p:cNvPr>
            <p:cNvSpPr txBox="1"/>
            <p:nvPr/>
          </p:nvSpPr>
          <p:spPr>
            <a:xfrm>
              <a:off x="1309779" y="1888093"/>
              <a:ext cx="930273" cy="369332"/>
            </a:xfrm>
            <a:prstGeom prst="rect">
              <a:avLst/>
            </a:prstGeom>
            <a:no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7.8 </a:t>
              </a:r>
              <a:r>
                <a:rPr lang="en-US" altLang="zh-CN" dirty="0" err="1">
                  <a:solidFill>
                    <a:srgbClr val="FF0000"/>
                  </a:solidFill>
                  <a:latin typeface="Arial" panose="020B0604020202020204" pitchFamily="34" charset="0"/>
                  <a:cs typeface="Arial" panose="020B0604020202020204" pitchFamily="34" charset="0"/>
                </a:rPr>
                <a:t>μm</a:t>
              </a:r>
              <a:endParaRPr lang="zh-CN" altLang="en-US" dirty="0">
                <a:solidFill>
                  <a:srgbClr val="FF0000"/>
                </a:solidFill>
                <a:latin typeface="Arial" panose="020B0604020202020204" pitchFamily="34" charset="0"/>
                <a:cs typeface="Arial" panose="020B0604020202020204" pitchFamily="34" charset="0"/>
              </a:endParaRPr>
            </a:p>
          </p:txBody>
        </p:sp>
        <p:cxnSp>
          <p:nvCxnSpPr>
            <p:cNvPr id="55" name="直接连接符 54">
              <a:extLst>
                <a:ext uri="{FF2B5EF4-FFF2-40B4-BE49-F238E27FC236}">
                  <a16:creationId xmlns:a16="http://schemas.microsoft.com/office/drawing/2014/main" id="{79D03BB9-5040-4182-9F13-24D32D971400}"/>
                </a:ext>
              </a:extLst>
            </p:cNvPr>
            <p:cNvCxnSpPr>
              <a:cxnSpLocks/>
            </p:cNvCxnSpPr>
            <p:nvPr/>
          </p:nvCxnSpPr>
          <p:spPr>
            <a:xfrm>
              <a:off x="3879850" y="2286000"/>
              <a:ext cx="908050" cy="0"/>
            </a:xfrm>
            <a:prstGeom prst="line">
              <a:avLst/>
            </a:prstGeom>
            <a:ln w="127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D450796C-1325-4283-BECB-481AD82485FE}"/>
                </a:ext>
              </a:extLst>
            </p:cNvPr>
            <p:cNvSpPr txBox="1"/>
            <p:nvPr/>
          </p:nvSpPr>
          <p:spPr>
            <a:xfrm>
              <a:off x="3906921" y="1888093"/>
              <a:ext cx="930273" cy="369332"/>
            </a:xfrm>
            <a:prstGeom prst="rect">
              <a:avLst/>
            </a:prstGeom>
            <a:noFill/>
          </p:spPr>
          <p:txBody>
            <a:bodyPr wrap="square" rtlCol="0">
              <a:spAutoFit/>
            </a:bodyPr>
            <a:lstStyle/>
            <a:p>
              <a:r>
                <a:rPr lang="en-US" altLang="zh-CN" dirty="0">
                  <a:solidFill>
                    <a:srgbClr val="FF0000"/>
                  </a:solidFill>
                  <a:latin typeface="Arial" panose="020B0604020202020204" pitchFamily="34" charset="0"/>
                  <a:cs typeface="Arial" panose="020B0604020202020204" pitchFamily="34" charset="0"/>
                </a:rPr>
                <a:t>6.6 </a:t>
              </a:r>
              <a:r>
                <a:rPr lang="en-US" altLang="zh-CN" dirty="0" err="1">
                  <a:solidFill>
                    <a:srgbClr val="FF0000"/>
                  </a:solidFill>
                  <a:latin typeface="Arial" panose="020B0604020202020204" pitchFamily="34" charset="0"/>
                  <a:cs typeface="Arial" panose="020B0604020202020204" pitchFamily="34" charset="0"/>
                </a:rPr>
                <a:t>μm</a:t>
              </a:r>
              <a:endParaRPr lang="zh-CN" altLang="en-US" dirty="0">
                <a:solidFill>
                  <a:srgbClr val="FF0000"/>
                </a:solidFill>
                <a:latin typeface="Arial" panose="020B0604020202020204" pitchFamily="34" charset="0"/>
                <a:cs typeface="Arial" panose="020B0604020202020204" pitchFamily="34" charset="0"/>
              </a:endParaRPr>
            </a:p>
          </p:txBody>
        </p:sp>
      </p:grpSp>
      <p:sp>
        <p:nvSpPr>
          <p:cNvPr id="61" name="文本框 60">
            <a:extLst>
              <a:ext uri="{FF2B5EF4-FFF2-40B4-BE49-F238E27FC236}">
                <a16:creationId xmlns:a16="http://schemas.microsoft.com/office/drawing/2014/main" id="{A8854C12-5C4E-4BB7-BADA-7F5E9411223F}"/>
              </a:ext>
            </a:extLst>
          </p:cNvPr>
          <p:cNvSpPr txBox="1"/>
          <p:nvPr/>
        </p:nvSpPr>
        <p:spPr>
          <a:xfrm>
            <a:off x="506152" y="3121868"/>
            <a:ext cx="502689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4-13 TC4</a:t>
            </a:r>
            <a:r>
              <a:rPr lang="zh-CN" altLang="en-US" dirty="0"/>
              <a:t>氧化层厚度</a:t>
            </a:r>
            <a:endParaRPr lang="en-US" altLang="zh-CN" dirty="0"/>
          </a:p>
        </p:txBody>
      </p:sp>
      <p:sp>
        <p:nvSpPr>
          <p:cNvPr id="63" name="文本框 62">
            <a:extLst>
              <a:ext uri="{FF2B5EF4-FFF2-40B4-BE49-F238E27FC236}">
                <a16:creationId xmlns:a16="http://schemas.microsoft.com/office/drawing/2014/main" id="{97AFE247-EA2D-4088-9FA6-C1EA2A0D9440}"/>
              </a:ext>
            </a:extLst>
          </p:cNvPr>
          <p:cNvSpPr txBox="1"/>
          <p:nvPr/>
        </p:nvSpPr>
        <p:spPr>
          <a:xfrm>
            <a:off x="881910" y="3000440"/>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a:t>
            </a:r>
            <a:r>
              <a:rPr lang="zh-CN" altLang="en-US" sz="1100" dirty="0"/>
              <a:t>扩散焊前</a:t>
            </a:r>
          </a:p>
        </p:txBody>
      </p:sp>
      <p:sp>
        <p:nvSpPr>
          <p:cNvPr id="67" name="文本框 66">
            <a:extLst>
              <a:ext uri="{FF2B5EF4-FFF2-40B4-BE49-F238E27FC236}">
                <a16:creationId xmlns:a16="http://schemas.microsoft.com/office/drawing/2014/main" id="{4264C9DD-8914-43C2-BC44-98AA9FE2DFDC}"/>
              </a:ext>
            </a:extLst>
          </p:cNvPr>
          <p:cNvSpPr txBox="1"/>
          <p:nvPr/>
        </p:nvSpPr>
        <p:spPr>
          <a:xfrm>
            <a:off x="3851540" y="3000440"/>
            <a:ext cx="1341254"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a:t>
            </a:r>
            <a:r>
              <a:rPr lang="zh-CN" altLang="en-US" sz="1100" dirty="0"/>
              <a:t>扩散焊后</a:t>
            </a:r>
          </a:p>
        </p:txBody>
      </p:sp>
      <p:grpSp>
        <p:nvGrpSpPr>
          <p:cNvPr id="68" name="组合 67">
            <a:extLst>
              <a:ext uri="{FF2B5EF4-FFF2-40B4-BE49-F238E27FC236}">
                <a16:creationId xmlns:a16="http://schemas.microsoft.com/office/drawing/2014/main" id="{E9F5982F-EF5E-4F26-8D38-2A3C19BDA17A}"/>
              </a:ext>
            </a:extLst>
          </p:cNvPr>
          <p:cNvGrpSpPr/>
          <p:nvPr/>
        </p:nvGrpSpPr>
        <p:grpSpPr>
          <a:xfrm>
            <a:off x="1752427" y="3827062"/>
            <a:ext cx="2671848" cy="2664000"/>
            <a:chOff x="1360489" y="3654374"/>
            <a:chExt cx="2671848" cy="2664000"/>
          </a:xfrm>
        </p:grpSpPr>
        <p:pic>
          <p:nvPicPr>
            <p:cNvPr id="69" name="图片 68">
              <a:extLst>
                <a:ext uri="{FF2B5EF4-FFF2-40B4-BE49-F238E27FC236}">
                  <a16:creationId xmlns:a16="http://schemas.microsoft.com/office/drawing/2014/main" id="{226D9315-CE1F-4030-BD81-BF3B2F650D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8337" y="3654374"/>
              <a:ext cx="2664000" cy="2664000"/>
            </a:xfrm>
            <a:prstGeom prst="rect">
              <a:avLst/>
            </a:prstGeom>
          </p:spPr>
        </p:pic>
        <p:pic>
          <p:nvPicPr>
            <p:cNvPr id="70" name="图片 69">
              <a:extLst>
                <a:ext uri="{FF2B5EF4-FFF2-40B4-BE49-F238E27FC236}">
                  <a16:creationId xmlns:a16="http://schemas.microsoft.com/office/drawing/2014/main" id="{94BE1620-2B5A-41F8-8CB9-02E1ECA926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1504" y="3654374"/>
              <a:ext cx="1068826" cy="2664000"/>
            </a:xfrm>
            <a:prstGeom prst="rect">
              <a:avLst/>
            </a:prstGeom>
          </p:spPr>
        </p:pic>
        <p:sp>
          <p:nvSpPr>
            <p:cNvPr id="75" name="文本框 74">
              <a:extLst>
                <a:ext uri="{FF2B5EF4-FFF2-40B4-BE49-F238E27FC236}">
                  <a16:creationId xmlns:a16="http://schemas.microsoft.com/office/drawing/2014/main" id="{1FE546EE-E681-440F-A91F-1D2C6A658009}"/>
                </a:ext>
              </a:extLst>
            </p:cNvPr>
            <p:cNvSpPr txBox="1"/>
            <p:nvPr/>
          </p:nvSpPr>
          <p:spPr>
            <a:xfrm>
              <a:off x="2897038" y="4284000"/>
              <a:ext cx="1135299" cy="523220"/>
            </a:xfrm>
            <a:prstGeom prst="rect">
              <a:avLst/>
            </a:prstGeom>
            <a:noFill/>
          </p:spPr>
          <p:txBody>
            <a:bodyPr wrap="square" rtlCol="0">
              <a:spAutoFit/>
            </a:bodyPr>
            <a:lstStyle/>
            <a:p>
              <a:pPr algn="ctr"/>
              <a:r>
                <a:rPr lang="en-US" altLang="zh-CN" sz="1400" dirty="0">
                  <a:solidFill>
                    <a:schemeClr val="bg1"/>
                  </a:solidFill>
                  <a:latin typeface="Arial" panose="020B0604020202020204" pitchFamily="34" charset="0"/>
                  <a:cs typeface="Arial" panose="020B0604020202020204" pitchFamily="34" charset="0"/>
                </a:rPr>
                <a:t>Oxide layer of TC4</a:t>
              </a:r>
              <a:endParaRPr lang="zh-CN" altLang="en-US" sz="14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25D3C354-9070-442A-B1A2-6AC607B5EBCF}"/>
                </a:ext>
              </a:extLst>
            </p:cNvPr>
            <p:cNvSpPr txBox="1"/>
            <p:nvPr/>
          </p:nvSpPr>
          <p:spPr>
            <a:xfrm>
              <a:off x="1360489" y="5783847"/>
              <a:ext cx="1238816" cy="307777"/>
            </a:xfrm>
            <a:prstGeom prst="rect">
              <a:avLst/>
            </a:prstGeom>
            <a:noFill/>
          </p:spPr>
          <p:txBody>
            <a:bodyPr wrap="square" rtlCol="0">
              <a:spAutoFit/>
            </a:bodyPr>
            <a:lstStyle/>
            <a:p>
              <a:pPr algn="ctr"/>
              <a:r>
                <a:rPr lang="en-US" altLang="zh-CN" sz="1400" dirty="0">
                  <a:latin typeface="Arial" panose="020B0604020202020204" pitchFamily="34" charset="0"/>
                  <a:cs typeface="Arial" panose="020B0604020202020204" pitchFamily="34" charset="0"/>
                </a:rPr>
                <a:t>K9 Glass </a:t>
              </a:r>
              <a:endParaRPr lang="zh-CN" altLang="en-US" sz="1400" dirty="0">
                <a:latin typeface="Arial" panose="020B0604020202020204" pitchFamily="34" charset="0"/>
                <a:cs typeface="Arial" panose="020B0604020202020204" pitchFamily="34" charset="0"/>
              </a:endParaRPr>
            </a:p>
          </p:txBody>
        </p:sp>
        <p:cxnSp>
          <p:nvCxnSpPr>
            <p:cNvPr id="86" name="直接箭头连接符 85">
              <a:extLst>
                <a:ext uri="{FF2B5EF4-FFF2-40B4-BE49-F238E27FC236}">
                  <a16:creationId xmlns:a16="http://schemas.microsoft.com/office/drawing/2014/main" id="{4B01841D-2430-43B8-990B-C0D738D049D7}"/>
                </a:ext>
              </a:extLst>
            </p:cNvPr>
            <p:cNvCxnSpPr>
              <a:cxnSpLocks/>
            </p:cNvCxnSpPr>
            <p:nvPr/>
          </p:nvCxnSpPr>
          <p:spPr>
            <a:xfrm flipH="1">
              <a:off x="2806698" y="4171950"/>
              <a:ext cx="312740" cy="4707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7A91258-7162-4546-B9AB-9AB29C22216F}"/>
                </a:ext>
              </a:extLst>
            </p:cNvPr>
            <p:cNvCxnSpPr>
              <a:cxnSpLocks/>
            </p:cNvCxnSpPr>
            <p:nvPr/>
          </p:nvCxnSpPr>
          <p:spPr>
            <a:xfrm flipH="1" flipV="1">
              <a:off x="1500188" y="5066005"/>
              <a:ext cx="161925" cy="11465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78B27C29-68D2-4791-85B1-91F8B77B2203}"/>
                </a:ext>
              </a:extLst>
            </p:cNvPr>
            <p:cNvCxnSpPr>
              <a:cxnSpLocks/>
            </p:cNvCxnSpPr>
            <p:nvPr/>
          </p:nvCxnSpPr>
          <p:spPr>
            <a:xfrm flipH="1" flipV="1">
              <a:off x="1500189" y="4725978"/>
              <a:ext cx="214311" cy="3057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6F51160B-F58D-423E-90AE-13B3436A2031}"/>
                </a:ext>
              </a:extLst>
            </p:cNvPr>
            <p:cNvCxnSpPr>
              <a:cxnSpLocks/>
            </p:cNvCxnSpPr>
            <p:nvPr/>
          </p:nvCxnSpPr>
          <p:spPr>
            <a:xfrm flipH="1">
              <a:off x="2240052" y="5426966"/>
              <a:ext cx="94526" cy="22540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0" name="图片 89">
              <a:extLst>
                <a:ext uri="{FF2B5EF4-FFF2-40B4-BE49-F238E27FC236}">
                  <a16:creationId xmlns:a16="http://schemas.microsoft.com/office/drawing/2014/main" id="{114A17A3-6A15-451C-910A-628FCCAEAA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5616" y="3680179"/>
              <a:ext cx="574467" cy="2638195"/>
            </a:xfrm>
            <a:prstGeom prst="rect">
              <a:avLst/>
            </a:prstGeom>
          </p:spPr>
        </p:pic>
        <p:sp>
          <p:nvSpPr>
            <p:cNvPr id="91" name="文本框 90">
              <a:extLst>
                <a:ext uri="{FF2B5EF4-FFF2-40B4-BE49-F238E27FC236}">
                  <a16:creationId xmlns:a16="http://schemas.microsoft.com/office/drawing/2014/main" id="{4669E58B-5C90-467B-9A27-1CF741141C0E}"/>
                </a:ext>
              </a:extLst>
            </p:cNvPr>
            <p:cNvSpPr txBox="1"/>
            <p:nvPr/>
          </p:nvSpPr>
          <p:spPr>
            <a:xfrm>
              <a:off x="2828925" y="3760780"/>
              <a:ext cx="1203412" cy="523220"/>
            </a:xfrm>
            <a:prstGeom prst="rect">
              <a:avLst/>
            </a:prstGeom>
            <a:noFill/>
          </p:spPr>
          <p:txBody>
            <a:bodyPr wrap="square" rtlCol="0">
              <a:spAutoFit/>
            </a:bodyPr>
            <a:lstStyle/>
            <a:p>
              <a:pPr algn="ctr"/>
              <a:r>
                <a:rPr lang="en-US" altLang="zh-CN" sz="1400" dirty="0">
                  <a:solidFill>
                    <a:srgbClr val="FF0000"/>
                  </a:solidFill>
                  <a:latin typeface="Arial" panose="020B0604020202020204" pitchFamily="34" charset="0"/>
                  <a:cs typeface="Arial" panose="020B0604020202020204" pitchFamily="34" charset="0"/>
                </a:rPr>
                <a:t>Reaction layer</a:t>
              </a:r>
              <a:endParaRPr lang="zh-CN" altLang="en-US" sz="1400" dirty="0">
                <a:solidFill>
                  <a:srgbClr val="FF0000"/>
                </a:solidFill>
                <a:latin typeface="Arial" panose="020B0604020202020204" pitchFamily="34" charset="0"/>
                <a:cs typeface="Arial" panose="020B0604020202020204" pitchFamily="34" charset="0"/>
              </a:endParaRPr>
            </a:p>
          </p:txBody>
        </p:sp>
        <p:cxnSp>
          <p:nvCxnSpPr>
            <p:cNvPr id="92" name="直接箭头连接符 91">
              <a:extLst>
                <a:ext uri="{FF2B5EF4-FFF2-40B4-BE49-F238E27FC236}">
                  <a16:creationId xmlns:a16="http://schemas.microsoft.com/office/drawing/2014/main" id="{EEF901C9-BC6B-44F8-A61D-0EBDFDEA63FD}"/>
                </a:ext>
              </a:extLst>
            </p:cNvPr>
            <p:cNvCxnSpPr>
              <a:cxnSpLocks/>
            </p:cNvCxnSpPr>
            <p:nvPr/>
          </p:nvCxnSpPr>
          <p:spPr>
            <a:xfrm>
              <a:off x="2228964" y="4323745"/>
              <a:ext cx="240801" cy="2043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DB347982-5CB7-4FFB-989C-CB211BA427BE}"/>
                </a:ext>
              </a:extLst>
            </p:cNvPr>
            <p:cNvSpPr/>
            <p:nvPr/>
          </p:nvSpPr>
          <p:spPr>
            <a:xfrm>
              <a:off x="1368337" y="3797467"/>
              <a:ext cx="1186087" cy="523220"/>
            </a:xfrm>
            <a:prstGeom prst="rect">
              <a:avLst/>
            </a:prstGeom>
            <a:noFill/>
          </p:spPr>
          <p:txBody>
            <a:bodyPr wrap="square" rtlCol="0">
              <a:spAutoFit/>
            </a:bodyPr>
            <a:lstStyle/>
            <a:p>
              <a:pPr algn="ctr"/>
              <a:r>
                <a:rPr lang="zh-CN" altLang="en-US" sz="1400" dirty="0">
                  <a:solidFill>
                    <a:srgbClr val="FF0000"/>
                  </a:solidFill>
                  <a:latin typeface="Arial" panose="020B0604020202020204" pitchFamily="34" charset="0"/>
                  <a:cs typeface="Arial" panose="020B0604020202020204" pitchFamily="34" charset="0"/>
                </a:rPr>
                <a:t>Amorphous layer</a:t>
              </a:r>
            </a:p>
          </p:txBody>
        </p:sp>
      </p:grpSp>
      <p:sp>
        <p:nvSpPr>
          <p:cNvPr id="94" name="文本框 93">
            <a:extLst>
              <a:ext uri="{FF2B5EF4-FFF2-40B4-BE49-F238E27FC236}">
                <a16:creationId xmlns:a16="http://schemas.microsoft.com/office/drawing/2014/main" id="{33125E65-BDC0-4F5E-8ABE-58649AB0D6EE}"/>
              </a:ext>
            </a:extLst>
          </p:cNvPr>
          <p:cNvSpPr txBox="1"/>
          <p:nvPr/>
        </p:nvSpPr>
        <p:spPr>
          <a:xfrm>
            <a:off x="506152" y="6573758"/>
            <a:ext cx="502689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4-14 TC4/K9</a:t>
            </a:r>
            <a:r>
              <a:rPr lang="zh-CN" altLang="en-US" dirty="0"/>
              <a:t>玻璃接头</a:t>
            </a:r>
            <a:r>
              <a:rPr lang="en-US" altLang="zh-CN" dirty="0"/>
              <a:t>TEM</a:t>
            </a:r>
            <a:r>
              <a:rPr lang="zh-CN" altLang="en-US" dirty="0"/>
              <a:t>明场像</a:t>
            </a:r>
            <a:endParaRPr lang="en-US" altLang="zh-CN" dirty="0"/>
          </a:p>
        </p:txBody>
      </p:sp>
      <p:grpSp>
        <p:nvGrpSpPr>
          <p:cNvPr id="95" name="组合 94">
            <a:extLst>
              <a:ext uri="{FF2B5EF4-FFF2-40B4-BE49-F238E27FC236}">
                <a16:creationId xmlns:a16="http://schemas.microsoft.com/office/drawing/2014/main" id="{7F22F24F-9956-4ABE-8CBC-C54517E0060E}"/>
              </a:ext>
            </a:extLst>
          </p:cNvPr>
          <p:cNvGrpSpPr/>
          <p:nvPr/>
        </p:nvGrpSpPr>
        <p:grpSpPr>
          <a:xfrm>
            <a:off x="6377995" y="813111"/>
            <a:ext cx="5458405" cy="3590056"/>
            <a:chOff x="-57729" y="702944"/>
            <a:chExt cx="5458405" cy="3590056"/>
          </a:xfrm>
        </p:grpSpPr>
        <p:pic>
          <p:nvPicPr>
            <p:cNvPr id="96" name="图片 95">
              <a:extLst>
                <a:ext uri="{FF2B5EF4-FFF2-40B4-BE49-F238E27FC236}">
                  <a16:creationId xmlns:a16="http://schemas.microsoft.com/office/drawing/2014/main" id="{933CC093-27EB-4E35-AA00-3D18DB658A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728662"/>
              <a:ext cx="1728000" cy="1728000"/>
            </a:xfrm>
            <a:prstGeom prst="rect">
              <a:avLst/>
            </a:prstGeom>
          </p:spPr>
        </p:pic>
        <p:sp>
          <p:nvSpPr>
            <p:cNvPr id="97" name="矩形 96">
              <a:extLst>
                <a:ext uri="{FF2B5EF4-FFF2-40B4-BE49-F238E27FC236}">
                  <a16:creationId xmlns:a16="http://schemas.microsoft.com/office/drawing/2014/main" id="{69A519DF-61CE-42BD-9AD2-4F433048060A}"/>
                </a:ext>
              </a:extLst>
            </p:cNvPr>
            <p:cNvSpPr/>
            <p:nvPr/>
          </p:nvSpPr>
          <p:spPr>
            <a:xfrm>
              <a:off x="4082" y="1974850"/>
              <a:ext cx="1800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4B3F6965-7223-459B-A884-938E78AB4D09}"/>
                </a:ext>
              </a:extLst>
            </p:cNvPr>
            <p:cNvSpPr/>
            <p:nvPr/>
          </p:nvSpPr>
          <p:spPr>
            <a:xfrm>
              <a:off x="284775" y="1974850"/>
              <a:ext cx="180000" cy="1800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99" name="矩形 98">
              <a:extLst>
                <a:ext uri="{FF2B5EF4-FFF2-40B4-BE49-F238E27FC236}">
                  <a16:creationId xmlns:a16="http://schemas.microsoft.com/office/drawing/2014/main" id="{25036479-EA33-435C-BBA5-C5CFBDE084F3}"/>
                </a:ext>
              </a:extLst>
            </p:cNvPr>
            <p:cNvSpPr/>
            <p:nvPr/>
          </p:nvSpPr>
          <p:spPr>
            <a:xfrm>
              <a:off x="616200" y="1974850"/>
              <a:ext cx="180000" cy="1800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498F8AEC-773E-4881-A166-6BAFE3C357C4}"/>
                </a:ext>
              </a:extLst>
            </p:cNvPr>
            <p:cNvSpPr txBox="1"/>
            <p:nvPr/>
          </p:nvSpPr>
          <p:spPr>
            <a:xfrm>
              <a:off x="-57729" y="1910961"/>
              <a:ext cx="246607" cy="307777"/>
            </a:xfrm>
            <a:prstGeom prst="rect">
              <a:avLst/>
            </a:prstGeom>
            <a:noFill/>
          </p:spPr>
          <p:txBody>
            <a:bodyPr wrap="square" rtlCol="0">
              <a:spAutoFit/>
            </a:bodyPr>
            <a:lstStyle/>
            <a:p>
              <a:r>
                <a:rPr lang="en-US" altLang="zh-CN" sz="1400" dirty="0">
                  <a:solidFill>
                    <a:srgbClr val="FF0000"/>
                  </a:solidFill>
                  <a:latin typeface="Arial" panose="020B0604020202020204" pitchFamily="34" charset="0"/>
                  <a:cs typeface="Arial" panose="020B0604020202020204" pitchFamily="34" charset="0"/>
                </a:rPr>
                <a:t>A</a:t>
              </a:r>
              <a:endParaRPr lang="zh-CN" altLang="en-US" sz="1400" dirty="0">
                <a:solidFill>
                  <a:srgbClr val="FF0000"/>
                </a:solidFill>
                <a:latin typeface="Arial" panose="020B0604020202020204" pitchFamily="34" charset="0"/>
                <a:cs typeface="Arial" panose="020B0604020202020204" pitchFamily="34" charset="0"/>
              </a:endParaRPr>
            </a:p>
          </p:txBody>
        </p:sp>
        <p:sp>
          <p:nvSpPr>
            <p:cNvPr id="101" name="文本框 100">
              <a:extLst>
                <a:ext uri="{FF2B5EF4-FFF2-40B4-BE49-F238E27FC236}">
                  <a16:creationId xmlns:a16="http://schemas.microsoft.com/office/drawing/2014/main" id="{FBF89207-DF32-4E90-858F-1DB0AFB012B0}"/>
                </a:ext>
              </a:extLst>
            </p:cNvPr>
            <p:cNvSpPr txBox="1"/>
            <p:nvPr/>
          </p:nvSpPr>
          <p:spPr>
            <a:xfrm>
              <a:off x="229088" y="1910961"/>
              <a:ext cx="305050" cy="307777"/>
            </a:xfrm>
            <a:prstGeom prst="rect">
              <a:avLst/>
            </a:prstGeom>
            <a:noFill/>
          </p:spPr>
          <p:txBody>
            <a:bodyPr wrap="square" rtlCol="0">
              <a:spAutoFit/>
            </a:bodyPr>
            <a:lstStyle/>
            <a:p>
              <a:r>
                <a:rPr lang="en-US" altLang="zh-CN" sz="1400" dirty="0">
                  <a:solidFill>
                    <a:srgbClr val="0070C0"/>
                  </a:solidFill>
                  <a:latin typeface="Arial" panose="020B0604020202020204" pitchFamily="34" charset="0"/>
                  <a:cs typeface="Arial" panose="020B0604020202020204" pitchFamily="34" charset="0"/>
                </a:rPr>
                <a:t>B</a:t>
              </a:r>
              <a:endParaRPr lang="zh-CN" altLang="en-US" sz="1400" dirty="0">
                <a:solidFill>
                  <a:srgbClr val="0070C0"/>
                </a:solidFill>
                <a:latin typeface="Arial" panose="020B0604020202020204" pitchFamily="34" charset="0"/>
                <a:cs typeface="Arial" panose="020B0604020202020204" pitchFamily="34" charset="0"/>
              </a:endParaRPr>
            </a:p>
          </p:txBody>
        </p:sp>
        <p:sp>
          <p:nvSpPr>
            <p:cNvPr id="102" name="文本框 101">
              <a:extLst>
                <a:ext uri="{FF2B5EF4-FFF2-40B4-BE49-F238E27FC236}">
                  <a16:creationId xmlns:a16="http://schemas.microsoft.com/office/drawing/2014/main" id="{7E8090D5-6895-4A96-AD4C-3A08571E3296}"/>
                </a:ext>
              </a:extLst>
            </p:cNvPr>
            <p:cNvSpPr txBox="1"/>
            <p:nvPr/>
          </p:nvSpPr>
          <p:spPr>
            <a:xfrm>
              <a:off x="552213" y="1910961"/>
              <a:ext cx="305050" cy="307777"/>
            </a:xfrm>
            <a:prstGeom prst="rect">
              <a:avLst/>
            </a:prstGeom>
            <a:noFill/>
          </p:spPr>
          <p:txBody>
            <a:bodyPr wrap="square" rtlCol="0">
              <a:spAutoFit/>
            </a:bodyPr>
            <a:lstStyle/>
            <a:p>
              <a:r>
                <a:rPr lang="en-US" altLang="zh-CN" sz="1400" dirty="0">
                  <a:solidFill>
                    <a:srgbClr val="00B050"/>
                  </a:solidFill>
                  <a:latin typeface="Arial" panose="020B0604020202020204" pitchFamily="34" charset="0"/>
                  <a:cs typeface="Arial" panose="020B0604020202020204" pitchFamily="34" charset="0"/>
                </a:rPr>
                <a:t>C</a:t>
              </a:r>
              <a:endParaRPr lang="zh-CN" altLang="en-US" sz="1400" dirty="0">
                <a:solidFill>
                  <a:srgbClr val="00B050"/>
                </a:solidFill>
                <a:latin typeface="Arial" panose="020B0604020202020204" pitchFamily="34" charset="0"/>
                <a:cs typeface="Arial" panose="020B0604020202020204" pitchFamily="34" charset="0"/>
              </a:endParaRPr>
            </a:p>
          </p:txBody>
        </p:sp>
        <p:pic>
          <p:nvPicPr>
            <p:cNvPr id="103" name="图片 102">
              <a:extLst>
                <a:ext uri="{FF2B5EF4-FFF2-40B4-BE49-F238E27FC236}">
                  <a16:creationId xmlns:a16="http://schemas.microsoft.com/office/drawing/2014/main" id="{43000F1F-8440-450C-9981-733DD29276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565000"/>
              <a:ext cx="1728000" cy="1728000"/>
            </a:xfrm>
            <a:prstGeom prst="rect">
              <a:avLst/>
            </a:prstGeom>
          </p:spPr>
        </p:pic>
        <p:pic>
          <p:nvPicPr>
            <p:cNvPr id="104" name="图片 103">
              <a:extLst>
                <a:ext uri="{FF2B5EF4-FFF2-40B4-BE49-F238E27FC236}">
                  <a16:creationId xmlns:a16="http://schemas.microsoft.com/office/drawing/2014/main" id="{B65F109A-6DC6-46A9-A9C1-A5010D784E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6338" y="2565000"/>
              <a:ext cx="1728000" cy="1728000"/>
            </a:xfrm>
            <a:prstGeom prst="rect">
              <a:avLst/>
            </a:prstGeom>
          </p:spPr>
        </p:pic>
        <p:pic>
          <p:nvPicPr>
            <p:cNvPr id="105" name="图片 104">
              <a:extLst>
                <a:ext uri="{FF2B5EF4-FFF2-40B4-BE49-F238E27FC236}">
                  <a16:creationId xmlns:a16="http://schemas.microsoft.com/office/drawing/2014/main" id="{C7AD8BE3-40F5-46CD-BA40-E8373A8C95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72676" y="2565000"/>
              <a:ext cx="1728000" cy="1728000"/>
            </a:xfrm>
            <a:prstGeom prst="rect">
              <a:avLst/>
            </a:prstGeom>
          </p:spPr>
        </p:pic>
        <p:cxnSp>
          <p:nvCxnSpPr>
            <p:cNvPr id="106" name="直接连接符 105">
              <a:extLst>
                <a:ext uri="{FF2B5EF4-FFF2-40B4-BE49-F238E27FC236}">
                  <a16:creationId xmlns:a16="http://schemas.microsoft.com/office/drawing/2014/main" id="{3F1F6CB4-8655-4037-8BC3-F14818874419}"/>
                </a:ext>
              </a:extLst>
            </p:cNvPr>
            <p:cNvCxnSpPr>
              <a:cxnSpLocks/>
            </p:cNvCxnSpPr>
            <p:nvPr/>
          </p:nvCxnSpPr>
          <p:spPr>
            <a:xfrm>
              <a:off x="95294" y="2157050"/>
              <a:ext cx="0" cy="407950"/>
            </a:xfrm>
            <a:prstGeom prst="line">
              <a:avLst/>
            </a:prstGeom>
            <a:ln w="12700">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48D77060-510C-415A-9543-EEF8647971D1}"/>
                </a:ext>
              </a:extLst>
            </p:cNvPr>
            <p:cNvSpPr txBox="1"/>
            <p:nvPr/>
          </p:nvSpPr>
          <p:spPr>
            <a:xfrm>
              <a:off x="1402483" y="2565000"/>
              <a:ext cx="246607" cy="307777"/>
            </a:xfrm>
            <a:prstGeom prst="rect">
              <a:avLst/>
            </a:prstGeom>
            <a:noFill/>
          </p:spPr>
          <p:txBody>
            <a:bodyPr wrap="square" rtlCol="0">
              <a:spAutoFit/>
            </a:bodyPr>
            <a:lstStyle/>
            <a:p>
              <a:r>
                <a:rPr lang="en-US" altLang="zh-CN" sz="1400" dirty="0">
                  <a:solidFill>
                    <a:srgbClr val="FF0000"/>
                  </a:solidFill>
                  <a:latin typeface="Arial" panose="020B0604020202020204" pitchFamily="34" charset="0"/>
                  <a:cs typeface="Arial" panose="020B0604020202020204" pitchFamily="34" charset="0"/>
                </a:rPr>
                <a:t>A</a:t>
              </a:r>
              <a:endParaRPr lang="zh-CN" altLang="en-US" sz="1400" dirty="0">
                <a:solidFill>
                  <a:srgbClr val="FF0000"/>
                </a:solidFill>
                <a:latin typeface="Arial" panose="020B0604020202020204" pitchFamily="34" charset="0"/>
                <a:cs typeface="Arial" panose="020B0604020202020204" pitchFamily="34" charset="0"/>
              </a:endParaRPr>
            </a:p>
          </p:txBody>
        </p:sp>
        <p:cxnSp>
          <p:nvCxnSpPr>
            <p:cNvPr id="108" name="直接连接符 107">
              <a:extLst>
                <a:ext uri="{FF2B5EF4-FFF2-40B4-BE49-F238E27FC236}">
                  <a16:creationId xmlns:a16="http://schemas.microsoft.com/office/drawing/2014/main" id="{F5E8299F-3EC7-44F3-9397-3D5D3D6EA525}"/>
                </a:ext>
              </a:extLst>
            </p:cNvPr>
            <p:cNvCxnSpPr>
              <a:cxnSpLocks/>
              <a:endCxn id="104" idx="0"/>
            </p:cNvCxnSpPr>
            <p:nvPr/>
          </p:nvCxnSpPr>
          <p:spPr>
            <a:xfrm>
              <a:off x="370056" y="2157050"/>
              <a:ext cx="2330282" cy="407950"/>
            </a:xfrm>
            <a:prstGeom prst="line">
              <a:avLst/>
            </a:prstGeom>
            <a:ln w="12700">
              <a:solidFill>
                <a:srgbClr val="0070C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FC742469-7A21-4073-9C38-1004701330EC}"/>
                </a:ext>
              </a:extLst>
            </p:cNvPr>
            <p:cNvSpPr txBox="1"/>
            <p:nvPr/>
          </p:nvSpPr>
          <p:spPr>
            <a:xfrm>
              <a:off x="3259288" y="2566198"/>
              <a:ext cx="305050" cy="307777"/>
            </a:xfrm>
            <a:prstGeom prst="rect">
              <a:avLst/>
            </a:prstGeom>
            <a:noFill/>
          </p:spPr>
          <p:txBody>
            <a:bodyPr wrap="square" rtlCol="0">
              <a:spAutoFit/>
            </a:bodyPr>
            <a:lstStyle/>
            <a:p>
              <a:r>
                <a:rPr lang="en-US" altLang="zh-CN" sz="1400" dirty="0">
                  <a:solidFill>
                    <a:srgbClr val="0070C0"/>
                  </a:solidFill>
                  <a:latin typeface="Arial" panose="020B0604020202020204" pitchFamily="34" charset="0"/>
                  <a:cs typeface="Arial" panose="020B0604020202020204" pitchFamily="34" charset="0"/>
                </a:rPr>
                <a:t>B</a:t>
              </a:r>
              <a:endParaRPr lang="zh-CN" altLang="en-US" sz="1400" dirty="0">
                <a:solidFill>
                  <a:srgbClr val="0070C0"/>
                </a:solidFill>
                <a:latin typeface="Arial" panose="020B0604020202020204" pitchFamily="34" charset="0"/>
                <a:cs typeface="Arial" panose="020B0604020202020204" pitchFamily="34" charset="0"/>
              </a:endParaRPr>
            </a:p>
          </p:txBody>
        </p:sp>
        <p:cxnSp>
          <p:nvCxnSpPr>
            <p:cNvPr id="110" name="直接连接符 109">
              <a:extLst>
                <a:ext uri="{FF2B5EF4-FFF2-40B4-BE49-F238E27FC236}">
                  <a16:creationId xmlns:a16="http://schemas.microsoft.com/office/drawing/2014/main" id="{12806662-71E2-4BB3-8145-FF50CD7D2969}"/>
                </a:ext>
              </a:extLst>
            </p:cNvPr>
            <p:cNvCxnSpPr>
              <a:cxnSpLocks/>
              <a:endCxn id="105" idx="0"/>
            </p:cNvCxnSpPr>
            <p:nvPr/>
          </p:nvCxnSpPr>
          <p:spPr>
            <a:xfrm>
              <a:off x="808899" y="2064849"/>
              <a:ext cx="3727777" cy="500151"/>
            </a:xfrm>
            <a:prstGeom prst="line">
              <a:avLst/>
            </a:prstGeom>
            <a:ln w="12700">
              <a:solidFill>
                <a:srgbClr val="00B05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id="{8968350D-D7EA-41C3-A672-0FDA19D8943F}"/>
                </a:ext>
              </a:extLst>
            </p:cNvPr>
            <p:cNvSpPr txBox="1"/>
            <p:nvPr/>
          </p:nvSpPr>
          <p:spPr>
            <a:xfrm>
              <a:off x="5095626" y="2565000"/>
              <a:ext cx="305050" cy="307777"/>
            </a:xfrm>
            <a:prstGeom prst="rect">
              <a:avLst/>
            </a:prstGeom>
            <a:noFill/>
          </p:spPr>
          <p:txBody>
            <a:bodyPr wrap="square" rtlCol="0">
              <a:spAutoFit/>
            </a:bodyPr>
            <a:lstStyle/>
            <a:p>
              <a:r>
                <a:rPr lang="en-US" altLang="zh-CN" sz="1400" dirty="0">
                  <a:solidFill>
                    <a:srgbClr val="00B050"/>
                  </a:solidFill>
                  <a:latin typeface="Arial" panose="020B0604020202020204" pitchFamily="34" charset="0"/>
                  <a:cs typeface="Arial" panose="020B0604020202020204" pitchFamily="34" charset="0"/>
                </a:rPr>
                <a:t>C</a:t>
              </a:r>
              <a:endParaRPr lang="zh-CN" altLang="en-US" sz="1400" dirty="0">
                <a:solidFill>
                  <a:srgbClr val="00B050"/>
                </a:solidFill>
                <a:latin typeface="Arial" panose="020B0604020202020204" pitchFamily="34" charset="0"/>
                <a:cs typeface="Arial" panose="020B0604020202020204" pitchFamily="34" charset="0"/>
              </a:endParaRPr>
            </a:p>
          </p:txBody>
        </p:sp>
        <p:pic>
          <p:nvPicPr>
            <p:cNvPr id="112" name="图片 111">
              <a:extLst>
                <a:ext uri="{FF2B5EF4-FFF2-40B4-BE49-F238E27FC236}">
                  <a16:creationId xmlns:a16="http://schemas.microsoft.com/office/drawing/2014/main" id="{F4B941E0-91B3-4A76-9C44-FDCF9FC7A5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42688" y="732558"/>
              <a:ext cx="1728000" cy="1724104"/>
            </a:xfrm>
            <a:prstGeom prst="rect">
              <a:avLst/>
            </a:prstGeom>
          </p:spPr>
        </p:pic>
        <p:pic>
          <p:nvPicPr>
            <p:cNvPr id="113" name="图片 112">
              <a:extLst>
                <a:ext uri="{FF2B5EF4-FFF2-40B4-BE49-F238E27FC236}">
                  <a16:creationId xmlns:a16="http://schemas.microsoft.com/office/drawing/2014/main" id="{C2662E39-BD48-4256-ADB4-0FAB99B05E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68593" y="733667"/>
              <a:ext cx="1728000" cy="1725570"/>
            </a:xfrm>
            <a:prstGeom prst="rect">
              <a:avLst/>
            </a:prstGeom>
          </p:spPr>
        </p:pic>
        <p:sp>
          <p:nvSpPr>
            <p:cNvPr id="114" name="文本框 113">
              <a:extLst>
                <a:ext uri="{FF2B5EF4-FFF2-40B4-BE49-F238E27FC236}">
                  <a16:creationId xmlns:a16="http://schemas.microsoft.com/office/drawing/2014/main" id="{A24028C6-2EA7-4D58-A0F8-355A2ACFE4D7}"/>
                </a:ext>
              </a:extLst>
            </p:cNvPr>
            <p:cNvSpPr txBox="1"/>
            <p:nvPr/>
          </p:nvSpPr>
          <p:spPr>
            <a:xfrm>
              <a:off x="-8953" y="733667"/>
              <a:ext cx="333026"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(a)</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115" name="文本框 114">
              <a:extLst>
                <a:ext uri="{FF2B5EF4-FFF2-40B4-BE49-F238E27FC236}">
                  <a16:creationId xmlns:a16="http://schemas.microsoft.com/office/drawing/2014/main" id="{BDD75972-CADA-4687-AA10-FD230E7F7416}"/>
                </a:ext>
              </a:extLst>
            </p:cNvPr>
            <p:cNvSpPr txBox="1"/>
            <p:nvPr/>
          </p:nvSpPr>
          <p:spPr>
            <a:xfrm>
              <a:off x="1836338" y="702944"/>
              <a:ext cx="333026"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(b)</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116" name="文本框 115">
              <a:extLst>
                <a:ext uri="{FF2B5EF4-FFF2-40B4-BE49-F238E27FC236}">
                  <a16:creationId xmlns:a16="http://schemas.microsoft.com/office/drawing/2014/main" id="{723F3F40-63B6-4FDA-A4E2-7A5B6CF2013D}"/>
                </a:ext>
              </a:extLst>
            </p:cNvPr>
            <p:cNvSpPr txBox="1"/>
            <p:nvPr/>
          </p:nvSpPr>
          <p:spPr>
            <a:xfrm>
              <a:off x="3668593" y="702944"/>
              <a:ext cx="333026"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(c)</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117" name="文本框 116">
              <a:extLst>
                <a:ext uri="{FF2B5EF4-FFF2-40B4-BE49-F238E27FC236}">
                  <a16:creationId xmlns:a16="http://schemas.microsoft.com/office/drawing/2014/main" id="{943B0C27-504A-4C42-A512-905EC108C15C}"/>
                </a:ext>
              </a:extLst>
            </p:cNvPr>
            <p:cNvSpPr txBox="1"/>
            <p:nvPr/>
          </p:nvSpPr>
          <p:spPr>
            <a:xfrm>
              <a:off x="-8953" y="2613981"/>
              <a:ext cx="333026"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(d)</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118" name="文本框 117">
              <a:extLst>
                <a:ext uri="{FF2B5EF4-FFF2-40B4-BE49-F238E27FC236}">
                  <a16:creationId xmlns:a16="http://schemas.microsoft.com/office/drawing/2014/main" id="{92718E95-936A-439D-8AC3-A2D051F214A5}"/>
                </a:ext>
              </a:extLst>
            </p:cNvPr>
            <p:cNvSpPr txBox="1"/>
            <p:nvPr/>
          </p:nvSpPr>
          <p:spPr>
            <a:xfrm>
              <a:off x="1836338" y="2583258"/>
              <a:ext cx="333026"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(e)</a:t>
              </a:r>
              <a:endParaRPr lang="zh-CN" altLang="en-US" sz="1050" b="1" dirty="0">
                <a:solidFill>
                  <a:schemeClr val="bg1"/>
                </a:solidFill>
                <a:latin typeface="Arial" panose="020B0604020202020204" pitchFamily="34" charset="0"/>
                <a:cs typeface="Arial" panose="020B0604020202020204" pitchFamily="34" charset="0"/>
              </a:endParaRPr>
            </a:p>
          </p:txBody>
        </p:sp>
        <p:sp>
          <p:nvSpPr>
            <p:cNvPr id="119" name="文本框 118">
              <a:extLst>
                <a:ext uri="{FF2B5EF4-FFF2-40B4-BE49-F238E27FC236}">
                  <a16:creationId xmlns:a16="http://schemas.microsoft.com/office/drawing/2014/main" id="{C3E9C0B0-4B0C-435F-BD15-5D80C01CBBC6}"/>
                </a:ext>
              </a:extLst>
            </p:cNvPr>
            <p:cNvSpPr txBox="1"/>
            <p:nvPr/>
          </p:nvSpPr>
          <p:spPr>
            <a:xfrm>
              <a:off x="3668593" y="2583258"/>
              <a:ext cx="333026" cy="253916"/>
            </a:xfrm>
            <a:prstGeom prst="rect">
              <a:avLst/>
            </a:prstGeom>
            <a:noFill/>
          </p:spPr>
          <p:txBody>
            <a:bodyPr wrap="square" rtlCol="0">
              <a:spAutoFit/>
            </a:bodyPr>
            <a:lstStyle/>
            <a:p>
              <a:r>
                <a:rPr lang="en-US" altLang="zh-CN" sz="1050" b="1" dirty="0">
                  <a:solidFill>
                    <a:schemeClr val="bg1"/>
                  </a:solidFill>
                  <a:latin typeface="Arial" panose="020B0604020202020204" pitchFamily="34" charset="0"/>
                  <a:cs typeface="Arial" panose="020B0604020202020204" pitchFamily="34" charset="0"/>
                </a:rPr>
                <a:t>(f)</a:t>
              </a:r>
              <a:endParaRPr lang="zh-CN" altLang="en-US" sz="1050" b="1" dirty="0">
                <a:solidFill>
                  <a:schemeClr val="bg1"/>
                </a:solidFill>
                <a:latin typeface="Arial" panose="020B0604020202020204" pitchFamily="34" charset="0"/>
                <a:cs typeface="Arial" panose="020B0604020202020204" pitchFamily="34" charset="0"/>
              </a:endParaRPr>
            </a:p>
          </p:txBody>
        </p:sp>
      </p:grpSp>
      <p:sp>
        <p:nvSpPr>
          <p:cNvPr id="120" name="文本框 119">
            <a:extLst>
              <a:ext uri="{FF2B5EF4-FFF2-40B4-BE49-F238E27FC236}">
                <a16:creationId xmlns:a16="http://schemas.microsoft.com/office/drawing/2014/main" id="{C5FAC9A0-7545-4366-8981-7EB5B791DDF1}"/>
              </a:ext>
            </a:extLst>
          </p:cNvPr>
          <p:cNvSpPr txBox="1"/>
          <p:nvPr/>
        </p:nvSpPr>
        <p:spPr>
          <a:xfrm>
            <a:off x="6759797" y="4669958"/>
            <a:ext cx="5026896"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4-15 TC4/K9</a:t>
            </a:r>
            <a:r>
              <a:rPr lang="zh-CN" altLang="en-US" dirty="0"/>
              <a:t>玻璃接头</a:t>
            </a:r>
            <a:r>
              <a:rPr lang="en-US" altLang="zh-CN" dirty="0"/>
              <a:t>HRTEM</a:t>
            </a:r>
            <a:r>
              <a:rPr lang="zh-CN" altLang="en-US" dirty="0"/>
              <a:t>及</a:t>
            </a:r>
            <a:r>
              <a:rPr lang="en-US" altLang="zh-CN" dirty="0"/>
              <a:t>SAED</a:t>
            </a:r>
            <a:r>
              <a:rPr lang="zh-CN" altLang="en-US" dirty="0"/>
              <a:t>结果</a:t>
            </a:r>
            <a:endParaRPr lang="en-US" altLang="zh-CN" dirty="0"/>
          </a:p>
        </p:txBody>
      </p:sp>
      <p:sp>
        <p:nvSpPr>
          <p:cNvPr id="121" name="文本框 120">
            <a:extLst>
              <a:ext uri="{FF2B5EF4-FFF2-40B4-BE49-F238E27FC236}">
                <a16:creationId xmlns:a16="http://schemas.microsoft.com/office/drawing/2014/main" id="{CD5A95E1-E766-4916-8E1F-1CD8CA00C3DA}"/>
              </a:ext>
            </a:extLst>
          </p:cNvPr>
          <p:cNvSpPr txBox="1"/>
          <p:nvPr/>
        </p:nvSpPr>
        <p:spPr>
          <a:xfrm>
            <a:off x="7666967" y="4436056"/>
            <a:ext cx="3133959"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HRTEM;</a:t>
            </a:r>
            <a:r>
              <a:rPr lang="zh-CN" altLang="en-US" sz="1100" dirty="0"/>
              <a:t> </a:t>
            </a:r>
            <a:r>
              <a:rPr lang="en-US" altLang="zh-CN" sz="1100" dirty="0"/>
              <a:t>(b)(c)SAED; (d) ~(f)FFT</a:t>
            </a:r>
            <a:endParaRPr lang="zh-CN" altLang="en-US" sz="1100" dirty="0"/>
          </a:p>
        </p:txBody>
      </p:sp>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44AC8A78-E90F-4593-8280-677E95CF2125}"/>
                  </a:ext>
                </a:extLst>
              </p:cNvPr>
              <p:cNvSpPr txBox="1"/>
              <p:nvPr/>
            </p:nvSpPr>
            <p:spPr>
              <a:xfrm>
                <a:off x="6054448" y="5040970"/>
                <a:ext cx="6097162" cy="307777"/>
              </a:xfrm>
              <a:prstGeom prst="rect">
                <a:avLst/>
              </a:prstGeom>
              <a:noFill/>
            </p:spPr>
            <p:txBody>
              <a:bodyPr wrap="square">
                <a:spAutoFit/>
              </a:bodyPr>
              <a:lstStyle/>
              <a:p>
                <a:pPr algn="ctr"/>
                <a14:m>
                  <m:oMath xmlns:m="http://schemas.openxmlformats.org/officeDocument/2006/math">
                    <m:sSub>
                      <m:sSubPr>
                        <m:ctrlPr>
                          <a:rPr lang="zh-CN" altLang="en-US" sz="1400" i="1">
                            <a:latin typeface="Cambria Math" panose="02040503050406030204" pitchFamily="18" charset="0"/>
                          </a:rPr>
                        </m:ctrlPr>
                      </m:sSubPr>
                      <m:e>
                        <m:r>
                          <m:rPr>
                            <m:sty m:val="p"/>
                          </m:rPr>
                          <a:rPr lang="zh-CN" altLang="en-US" sz="1400">
                            <a:latin typeface="Cambria Math" panose="02040503050406030204" pitchFamily="18" charset="0"/>
                          </a:rPr>
                          <m:t>Ti</m:t>
                        </m:r>
                      </m:e>
                      <m:sub>
                        <m:r>
                          <m:rPr>
                            <m:sty m:val="p"/>
                          </m:rPr>
                          <a:rPr lang="zh-CN" altLang="en-US" sz="1400">
                            <a:latin typeface="Cambria Math" panose="02040503050406030204" pitchFamily="18" charset="0"/>
                          </a:rPr>
                          <m:t>x</m:t>
                        </m:r>
                      </m:sub>
                    </m:sSub>
                    <m:r>
                      <m:rPr>
                        <m:sty m:val="p"/>
                      </m:rPr>
                      <a:rPr lang="zh-CN" altLang="en-US" sz="1400">
                        <a:latin typeface="Cambria Math" panose="02040503050406030204" pitchFamily="18" charset="0"/>
                      </a:rPr>
                      <m:t>O</m:t>
                    </m:r>
                    <m:r>
                      <a:rPr lang="zh-CN" altLang="en-US" sz="1400">
                        <a:latin typeface="Cambria Math" panose="02040503050406030204" pitchFamily="18" charset="0"/>
                      </a:rPr>
                      <m:t>+</m:t>
                    </m:r>
                    <m:r>
                      <m:rPr>
                        <m:sty m:val="p"/>
                      </m:rPr>
                      <a:rPr lang="zh-CN" altLang="en-US" sz="1400">
                        <a:latin typeface="Cambria Math" panose="02040503050406030204" pitchFamily="18" charset="0"/>
                      </a:rPr>
                      <m:t>Si</m:t>
                    </m:r>
                    <m:sSub>
                      <m:sSubPr>
                        <m:ctrlPr>
                          <a:rPr lang="zh-CN" altLang="en-US" sz="1400" i="1">
                            <a:latin typeface="Cambria Math" panose="02040503050406030204" pitchFamily="18" charset="0"/>
                          </a:rPr>
                        </m:ctrlPr>
                      </m:sSubPr>
                      <m:e>
                        <m:r>
                          <m:rPr>
                            <m:sty m:val="p"/>
                          </m:rPr>
                          <a:rPr lang="zh-CN" altLang="en-US" sz="1400">
                            <a:latin typeface="Cambria Math" panose="02040503050406030204" pitchFamily="18" charset="0"/>
                          </a:rPr>
                          <m:t>O</m:t>
                        </m:r>
                      </m:e>
                      <m:sub>
                        <m:r>
                          <a:rPr lang="zh-CN" altLang="en-US" sz="1400">
                            <a:latin typeface="Cambria Math" panose="02040503050406030204" pitchFamily="18" charset="0"/>
                          </a:rPr>
                          <m:t>2</m:t>
                        </m:r>
                      </m:sub>
                    </m:sSub>
                    <m:r>
                      <a:rPr lang="zh-CN" altLang="en-US" sz="1400">
                        <a:latin typeface="Cambria Math" panose="02040503050406030204" pitchFamily="18" charset="0"/>
                      </a:rPr>
                      <m:t>→</m:t>
                    </m:r>
                    <m:sSub>
                      <m:sSubPr>
                        <m:ctrlPr>
                          <a:rPr lang="zh-CN" altLang="en-US" sz="1400" i="1">
                            <a:latin typeface="Cambria Math" panose="02040503050406030204" pitchFamily="18" charset="0"/>
                          </a:rPr>
                        </m:ctrlPr>
                      </m:sSubPr>
                      <m:e>
                        <m:r>
                          <m:rPr>
                            <m:sty m:val="p"/>
                          </m:rPr>
                          <a:rPr lang="zh-CN" altLang="en-US" sz="1400">
                            <a:latin typeface="Cambria Math" panose="02040503050406030204" pitchFamily="18" charset="0"/>
                          </a:rPr>
                          <m:t>Ti</m:t>
                        </m:r>
                      </m:e>
                      <m:sub>
                        <m:r>
                          <a:rPr lang="zh-CN" altLang="en-US" sz="1400">
                            <a:latin typeface="Cambria Math" panose="02040503050406030204" pitchFamily="18" charset="0"/>
                          </a:rPr>
                          <m:t>5</m:t>
                        </m:r>
                      </m:sub>
                    </m:sSub>
                    <m:sSub>
                      <m:sSubPr>
                        <m:ctrlPr>
                          <a:rPr lang="zh-CN" altLang="en-US" sz="1400" i="1">
                            <a:latin typeface="Cambria Math" panose="02040503050406030204" pitchFamily="18" charset="0"/>
                          </a:rPr>
                        </m:ctrlPr>
                      </m:sSubPr>
                      <m:e>
                        <m:r>
                          <m:rPr>
                            <m:sty m:val="p"/>
                          </m:rPr>
                          <a:rPr lang="zh-CN" altLang="en-US" sz="1400">
                            <a:latin typeface="Cambria Math" panose="02040503050406030204" pitchFamily="18" charset="0"/>
                          </a:rPr>
                          <m:t>Si</m:t>
                        </m:r>
                      </m:e>
                      <m:sub>
                        <m:r>
                          <a:rPr lang="zh-CN" altLang="en-US" sz="1400">
                            <a:latin typeface="Cambria Math" panose="02040503050406030204" pitchFamily="18" charset="0"/>
                          </a:rPr>
                          <m:t>3</m:t>
                        </m:r>
                      </m:sub>
                    </m:sSub>
                    <m:r>
                      <a:rPr lang="zh-CN" altLang="en-US" sz="1400">
                        <a:latin typeface="Cambria Math" panose="02040503050406030204" pitchFamily="18" charset="0"/>
                      </a:rPr>
                      <m:t>+</m:t>
                    </m:r>
                    <m:sSub>
                      <m:sSubPr>
                        <m:ctrlPr>
                          <a:rPr lang="zh-CN" altLang="en-US" sz="1400" i="1">
                            <a:latin typeface="Cambria Math" panose="02040503050406030204" pitchFamily="18" charset="0"/>
                          </a:rPr>
                        </m:ctrlPr>
                      </m:sSubPr>
                      <m:e>
                        <m:r>
                          <m:rPr>
                            <m:sty m:val="p"/>
                          </m:rPr>
                          <a:rPr lang="zh-CN" altLang="en-US" sz="1400">
                            <a:latin typeface="Cambria Math" panose="02040503050406030204" pitchFamily="18" charset="0"/>
                          </a:rPr>
                          <m:t>O</m:t>
                        </m:r>
                      </m:e>
                      <m:sub>
                        <m:r>
                          <a:rPr lang="zh-CN" altLang="en-US" sz="1400">
                            <a:latin typeface="Cambria Math" panose="02040503050406030204" pitchFamily="18" charset="0"/>
                          </a:rPr>
                          <m:t>2</m:t>
                        </m:r>
                      </m:sub>
                    </m:sSub>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(4-1)</a:t>
                </a:r>
                <a:endParaRPr lang="zh-CN" altLang="en-US" sz="1400" dirty="0">
                  <a:latin typeface="Arial" panose="020B0604020202020204" pitchFamily="34" charset="0"/>
                  <a:cs typeface="Arial" panose="020B0604020202020204" pitchFamily="34" charset="0"/>
                </a:endParaRPr>
              </a:p>
            </p:txBody>
          </p:sp>
        </mc:Choice>
        <mc:Fallback xmlns="">
          <p:sp>
            <p:nvSpPr>
              <p:cNvPr id="122" name="文本框 121">
                <a:extLst>
                  <a:ext uri="{FF2B5EF4-FFF2-40B4-BE49-F238E27FC236}">
                    <a16:creationId xmlns:a16="http://schemas.microsoft.com/office/drawing/2014/main" id="{44AC8A78-E90F-4593-8280-677E95CF2125}"/>
                  </a:ext>
                </a:extLst>
              </p:cNvPr>
              <p:cNvSpPr txBox="1">
                <a:spLocks noRot="1" noChangeAspect="1" noMove="1" noResize="1" noEditPoints="1" noAdjustHandles="1" noChangeArrowheads="1" noChangeShapeType="1" noTextEdit="1"/>
              </p:cNvSpPr>
              <p:nvPr/>
            </p:nvSpPr>
            <p:spPr>
              <a:xfrm>
                <a:off x="6054448" y="5040970"/>
                <a:ext cx="6097162" cy="307777"/>
              </a:xfrm>
              <a:prstGeom prst="rect">
                <a:avLst/>
              </a:prstGeom>
              <a:blipFill>
                <a:blip r:embed="rId14"/>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7AA2517D-E2E1-4EB0-BA50-32B41208B212}"/>
                  </a:ext>
                </a:extLst>
              </p:cNvPr>
              <p:cNvSpPr txBox="1"/>
              <p:nvPr/>
            </p:nvSpPr>
            <p:spPr>
              <a:xfrm>
                <a:off x="6054448" y="5367779"/>
                <a:ext cx="6097162" cy="307777"/>
              </a:xfrm>
              <a:prstGeom prst="rect">
                <a:avLst/>
              </a:prstGeom>
              <a:noFill/>
            </p:spPr>
            <p:txBody>
              <a:bodyPr wrap="square">
                <a:spAutoFit/>
              </a:bodyPr>
              <a:lstStyle/>
              <a:p>
                <a:pPr algn="ctr"/>
                <a14:m>
                  <m:oMath xmlns:m="http://schemas.openxmlformats.org/officeDocument/2006/math">
                    <m:sSub>
                      <m:sSubPr>
                        <m:ctrlPr>
                          <a:rPr lang="zh-CN" altLang="en-US" sz="1400" i="1">
                            <a:latin typeface="Cambria Math" panose="02040503050406030204" pitchFamily="18" charset="0"/>
                          </a:rPr>
                        </m:ctrlPr>
                      </m:sSubPr>
                      <m:e>
                        <m:r>
                          <m:rPr>
                            <m:sty m:val="p"/>
                          </m:rPr>
                          <a:rPr lang="zh-CN" altLang="en-US" sz="1400">
                            <a:latin typeface="Cambria Math" panose="02040503050406030204" pitchFamily="18" charset="0"/>
                          </a:rPr>
                          <m:t>Ti</m:t>
                        </m:r>
                      </m:e>
                      <m:sub>
                        <m:r>
                          <m:rPr>
                            <m:sty m:val="p"/>
                          </m:rPr>
                          <a:rPr lang="zh-CN" altLang="en-US" sz="1400">
                            <a:latin typeface="Cambria Math" panose="02040503050406030204" pitchFamily="18" charset="0"/>
                          </a:rPr>
                          <m:t>x</m:t>
                        </m:r>
                      </m:sub>
                    </m:sSub>
                    <m:r>
                      <m:rPr>
                        <m:sty m:val="p"/>
                      </m:rPr>
                      <a:rPr lang="zh-CN" altLang="en-US" sz="1400">
                        <a:latin typeface="Cambria Math" panose="02040503050406030204" pitchFamily="18" charset="0"/>
                      </a:rPr>
                      <m:t>O</m:t>
                    </m:r>
                    <m:r>
                      <a:rPr lang="zh-CN" altLang="en-US" sz="1400">
                        <a:latin typeface="Cambria Math" panose="02040503050406030204" pitchFamily="18" charset="0"/>
                      </a:rPr>
                      <m:t>+</m:t>
                    </m:r>
                    <m:r>
                      <m:rPr>
                        <m:sty m:val="p"/>
                      </m:rPr>
                      <a:rPr lang="zh-CN" altLang="en-US" sz="1400">
                        <a:latin typeface="Cambria Math" panose="02040503050406030204" pitchFamily="18" charset="0"/>
                      </a:rPr>
                      <m:t>Si</m:t>
                    </m:r>
                    <m:sSub>
                      <m:sSubPr>
                        <m:ctrlPr>
                          <a:rPr lang="zh-CN" altLang="en-US" sz="1400" i="1">
                            <a:latin typeface="Cambria Math" panose="02040503050406030204" pitchFamily="18" charset="0"/>
                          </a:rPr>
                        </m:ctrlPr>
                      </m:sSubPr>
                      <m:e>
                        <m:r>
                          <m:rPr>
                            <m:sty m:val="p"/>
                          </m:rPr>
                          <a:rPr lang="zh-CN" altLang="en-US" sz="1400">
                            <a:latin typeface="Cambria Math" panose="02040503050406030204" pitchFamily="18" charset="0"/>
                          </a:rPr>
                          <m:t>O</m:t>
                        </m:r>
                      </m:e>
                      <m:sub>
                        <m:r>
                          <a:rPr lang="zh-CN" altLang="en-US" sz="1400">
                            <a:latin typeface="Cambria Math" panose="02040503050406030204" pitchFamily="18" charset="0"/>
                          </a:rPr>
                          <m:t>2</m:t>
                        </m:r>
                      </m:sub>
                    </m:sSub>
                    <m:r>
                      <a:rPr lang="zh-CN" altLang="en-US" sz="1400">
                        <a:latin typeface="Cambria Math" panose="02040503050406030204" pitchFamily="18" charset="0"/>
                      </a:rPr>
                      <m:t>→</m:t>
                    </m:r>
                    <m:sSub>
                      <m:sSubPr>
                        <m:ctrlPr>
                          <a:rPr lang="zh-CN" altLang="en-US" sz="1400" i="1">
                            <a:latin typeface="Cambria Math" panose="02040503050406030204" pitchFamily="18" charset="0"/>
                          </a:rPr>
                        </m:ctrlPr>
                      </m:sSubPr>
                      <m:e>
                        <m:r>
                          <m:rPr>
                            <m:sty m:val="p"/>
                          </m:rPr>
                          <a:rPr lang="zh-CN" altLang="en-US" sz="1400">
                            <a:latin typeface="Cambria Math" panose="02040503050406030204" pitchFamily="18" charset="0"/>
                          </a:rPr>
                          <m:t>TiSi</m:t>
                        </m:r>
                      </m:e>
                      <m:sub>
                        <m:r>
                          <a:rPr lang="zh-CN" altLang="en-US" sz="1400">
                            <a:latin typeface="Cambria Math" panose="02040503050406030204" pitchFamily="18" charset="0"/>
                          </a:rPr>
                          <m:t>2</m:t>
                        </m:r>
                      </m:sub>
                    </m:sSub>
                    <m:r>
                      <a:rPr lang="zh-CN" altLang="en-US" sz="1400">
                        <a:latin typeface="Cambria Math" panose="02040503050406030204" pitchFamily="18" charset="0"/>
                      </a:rPr>
                      <m:t>+</m:t>
                    </m:r>
                    <m:sSub>
                      <m:sSubPr>
                        <m:ctrlPr>
                          <a:rPr lang="zh-CN" altLang="en-US" sz="1400" i="1">
                            <a:latin typeface="Cambria Math" panose="02040503050406030204" pitchFamily="18" charset="0"/>
                          </a:rPr>
                        </m:ctrlPr>
                      </m:sSubPr>
                      <m:e>
                        <m:r>
                          <m:rPr>
                            <m:sty m:val="p"/>
                          </m:rPr>
                          <a:rPr lang="zh-CN" altLang="en-US" sz="1400">
                            <a:latin typeface="Cambria Math" panose="02040503050406030204" pitchFamily="18" charset="0"/>
                          </a:rPr>
                          <m:t>O</m:t>
                        </m:r>
                      </m:e>
                      <m:sub>
                        <m:r>
                          <a:rPr lang="zh-CN" altLang="en-US" sz="1400">
                            <a:latin typeface="Cambria Math" panose="02040503050406030204" pitchFamily="18" charset="0"/>
                          </a:rPr>
                          <m:t>2</m:t>
                        </m:r>
                      </m:sub>
                    </m:sSub>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(4-2)</a:t>
                </a:r>
                <a:endParaRPr lang="zh-CN" altLang="en-US" sz="1400" dirty="0">
                  <a:latin typeface="Arial" panose="020B0604020202020204" pitchFamily="34" charset="0"/>
                  <a:cs typeface="Arial" panose="020B0604020202020204" pitchFamily="34" charset="0"/>
                </a:endParaRPr>
              </a:p>
            </p:txBody>
          </p:sp>
        </mc:Choice>
        <mc:Fallback xmlns="">
          <p:sp>
            <p:nvSpPr>
              <p:cNvPr id="123" name="文本框 122">
                <a:extLst>
                  <a:ext uri="{FF2B5EF4-FFF2-40B4-BE49-F238E27FC236}">
                    <a16:creationId xmlns:a16="http://schemas.microsoft.com/office/drawing/2014/main" id="{7AA2517D-E2E1-4EB0-BA50-32B41208B212}"/>
                  </a:ext>
                </a:extLst>
              </p:cNvPr>
              <p:cNvSpPr txBox="1">
                <a:spLocks noRot="1" noChangeAspect="1" noMove="1" noResize="1" noEditPoints="1" noAdjustHandles="1" noChangeArrowheads="1" noChangeShapeType="1" noTextEdit="1"/>
              </p:cNvSpPr>
              <p:nvPr/>
            </p:nvSpPr>
            <p:spPr>
              <a:xfrm>
                <a:off x="6054448" y="5367779"/>
                <a:ext cx="6097162" cy="307777"/>
              </a:xfrm>
              <a:prstGeom prst="rect">
                <a:avLst/>
              </a:prstGeom>
              <a:blipFill>
                <a:blip r:embed="rId15"/>
                <a:stretch>
                  <a:fillRect t="-4000" b="-20000"/>
                </a:stretch>
              </a:blipFill>
            </p:spPr>
            <p:txBody>
              <a:bodyPr/>
              <a:lstStyle/>
              <a:p>
                <a:r>
                  <a:rPr lang="zh-CN" altLang="en-US">
                    <a:noFill/>
                  </a:rPr>
                  <a:t> </a:t>
                </a:r>
              </a:p>
            </p:txBody>
          </p:sp>
        </mc:Fallback>
      </mc:AlternateContent>
      <p:sp>
        <p:nvSpPr>
          <p:cNvPr id="64" name="矩形 63">
            <a:extLst>
              <a:ext uri="{FF2B5EF4-FFF2-40B4-BE49-F238E27FC236}">
                <a16:creationId xmlns:a16="http://schemas.microsoft.com/office/drawing/2014/main" id="{5DF820B2-EE43-4728-B4B2-336817C17010}"/>
              </a:ext>
            </a:extLst>
          </p:cNvPr>
          <p:cNvSpPr/>
          <p:nvPr/>
        </p:nvSpPr>
        <p:spPr>
          <a:xfrm>
            <a:off x="5304117" y="5877972"/>
            <a:ext cx="6227233" cy="624786"/>
          </a:xfrm>
          <a:prstGeom prst="rect">
            <a:avLst/>
          </a:prstGeom>
        </p:spPr>
        <p:txBody>
          <a:bodyPr wrap="square">
            <a:spAutoFit/>
          </a:bodyPr>
          <a:lstStyle/>
          <a:p>
            <a:pPr indent="457200">
              <a:lnSpc>
                <a:spcPct val="130000"/>
              </a:lnSpc>
              <a:spcAft>
                <a:spcPts val="50"/>
              </a:spcAft>
            </a:pPr>
            <a:r>
              <a:rPr lang="en-US" altLang="zh-CN" sz="1400" kern="100" dirty="0">
                <a:latin typeface="Arial" panose="020B0604020202020204" pitchFamily="34" charset="0"/>
                <a:ea typeface="微软雅黑" panose="020B0503020204020204" pitchFamily="34" charset="-122"/>
              </a:rPr>
              <a:t>TC4/K9</a:t>
            </a:r>
            <a:r>
              <a:rPr lang="zh-CN" altLang="en-US" sz="1400" kern="100" dirty="0">
                <a:latin typeface="Arial" panose="020B0604020202020204" pitchFamily="34" charset="0"/>
                <a:ea typeface="微软雅黑" panose="020B0503020204020204" pitchFamily="34" charset="-122"/>
              </a:rPr>
              <a:t>玻璃界面形成一层</a:t>
            </a:r>
            <a:r>
              <a:rPr lang="en-US" altLang="zh-CN" sz="1400" kern="100" dirty="0">
                <a:solidFill>
                  <a:srgbClr val="C00000"/>
                </a:solidFill>
                <a:latin typeface="Arial" panose="020B0604020202020204" pitchFamily="34" charset="0"/>
                <a:ea typeface="微软雅黑" panose="020B0503020204020204" pitchFamily="34" charset="-122"/>
              </a:rPr>
              <a:t>170nm</a:t>
            </a:r>
            <a:r>
              <a:rPr lang="zh-CN" altLang="en-US" sz="1400" kern="100" dirty="0">
                <a:solidFill>
                  <a:srgbClr val="C00000"/>
                </a:solidFill>
                <a:latin typeface="Arial" panose="020B0604020202020204" pitchFamily="34" charset="0"/>
                <a:ea typeface="微软雅黑" panose="020B0503020204020204" pitchFamily="34" charset="-122"/>
              </a:rPr>
              <a:t>的反应层</a:t>
            </a:r>
            <a:r>
              <a:rPr lang="zh-CN" altLang="en-US" sz="1400" kern="100" dirty="0">
                <a:latin typeface="Arial" panose="020B0604020202020204" pitchFamily="34" charset="0"/>
                <a:ea typeface="微软雅黑" panose="020B0503020204020204" pitchFamily="34" charset="-122"/>
              </a:rPr>
              <a:t>和一层</a:t>
            </a:r>
            <a:r>
              <a:rPr lang="en-US" altLang="zh-CN" sz="1400" kern="100" dirty="0">
                <a:solidFill>
                  <a:srgbClr val="C00000"/>
                </a:solidFill>
                <a:latin typeface="Arial" panose="020B0604020202020204" pitchFamily="34" charset="0"/>
                <a:ea typeface="微软雅黑" panose="020B0503020204020204" pitchFamily="34" charset="-122"/>
              </a:rPr>
              <a:t>100nm</a:t>
            </a:r>
            <a:r>
              <a:rPr lang="zh-CN" altLang="en-US" sz="1400" kern="100" dirty="0">
                <a:solidFill>
                  <a:srgbClr val="C00000"/>
                </a:solidFill>
                <a:latin typeface="Arial" panose="020B0604020202020204" pitchFamily="34" charset="0"/>
                <a:ea typeface="微软雅黑" panose="020B0503020204020204" pitchFamily="34" charset="-122"/>
              </a:rPr>
              <a:t>的非晶层</a:t>
            </a:r>
            <a:r>
              <a:rPr lang="zh-CN" altLang="en-US" sz="1400" kern="100" dirty="0">
                <a:latin typeface="Arial" panose="020B0604020202020204" pitchFamily="34" charset="0"/>
                <a:ea typeface="微软雅黑" panose="020B0503020204020204" pitchFamily="34" charset="-122"/>
              </a:rPr>
              <a:t>，界面</a:t>
            </a:r>
            <a:r>
              <a:rPr lang="zh-CN" altLang="en-US" sz="1400" kern="100" dirty="0">
                <a:solidFill>
                  <a:srgbClr val="C00000"/>
                </a:solidFill>
                <a:latin typeface="Arial" panose="020B0604020202020204" pitchFamily="34" charset="0"/>
                <a:ea typeface="微软雅黑" panose="020B0503020204020204" pitchFamily="34" charset="-122"/>
              </a:rPr>
              <a:t>由非晶态逐渐向晶态过渡</a:t>
            </a:r>
            <a:r>
              <a:rPr lang="zh-CN" altLang="en-US" sz="1400" kern="100" dirty="0">
                <a:latin typeface="Arial" panose="020B0604020202020204" pitchFamily="34" charset="0"/>
                <a:ea typeface="微软雅黑" panose="020B0503020204020204" pitchFamily="34" charset="-122"/>
              </a:rPr>
              <a:t>，并有</a:t>
            </a:r>
            <a:r>
              <a:rPr lang="en-US" altLang="zh-CN" sz="1400" kern="100" dirty="0">
                <a:solidFill>
                  <a:srgbClr val="C00000"/>
                </a:solidFill>
                <a:latin typeface="Arial" panose="020B0604020202020204" pitchFamily="34" charset="0"/>
                <a:ea typeface="微软雅黑" panose="020B0503020204020204" pitchFamily="34" charset="-122"/>
              </a:rPr>
              <a:t>Ti</a:t>
            </a:r>
            <a:r>
              <a:rPr lang="en-US" altLang="zh-CN" sz="1400" kern="100" baseline="-25000" dirty="0">
                <a:solidFill>
                  <a:srgbClr val="C00000"/>
                </a:solidFill>
                <a:latin typeface="Arial" panose="020B0604020202020204" pitchFamily="34" charset="0"/>
                <a:ea typeface="微软雅黑" panose="020B0503020204020204" pitchFamily="34" charset="-122"/>
              </a:rPr>
              <a:t>5</a:t>
            </a:r>
            <a:r>
              <a:rPr lang="en-US" altLang="zh-CN" sz="1400" kern="100" dirty="0">
                <a:solidFill>
                  <a:srgbClr val="C00000"/>
                </a:solidFill>
                <a:latin typeface="Arial" panose="020B0604020202020204" pitchFamily="34" charset="0"/>
                <a:ea typeface="微软雅黑" panose="020B0503020204020204" pitchFamily="34" charset="-122"/>
              </a:rPr>
              <a:t>Si</a:t>
            </a:r>
            <a:r>
              <a:rPr lang="en-US" altLang="zh-CN" sz="1400" kern="100" baseline="-25000" dirty="0">
                <a:solidFill>
                  <a:srgbClr val="C00000"/>
                </a:solidFill>
                <a:latin typeface="Arial" panose="020B0604020202020204" pitchFamily="34" charset="0"/>
                <a:ea typeface="微软雅黑" panose="020B0503020204020204" pitchFamily="34" charset="-122"/>
              </a:rPr>
              <a:t>3</a:t>
            </a:r>
            <a:r>
              <a:rPr lang="zh-CN" altLang="en-US" sz="1400" kern="100" dirty="0">
                <a:solidFill>
                  <a:srgbClr val="C00000"/>
                </a:solidFill>
                <a:latin typeface="Arial" panose="020B0604020202020204" pitchFamily="34" charset="0"/>
                <a:ea typeface="微软雅黑" panose="020B0503020204020204" pitchFamily="34" charset="-122"/>
              </a:rPr>
              <a:t>和</a:t>
            </a:r>
            <a:r>
              <a:rPr lang="en-US" altLang="zh-CN" sz="1400" kern="100" dirty="0">
                <a:solidFill>
                  <a:srgbClr val="C00000"/>
                </a:solidFill>
                <a:latin typeface="Arial" panose="020B0604020202020204" pitchFamily="34" charset="0"/>
                <a:ea typeface="微软雅黑" panose="020B0503020204020204" pitchFamily="34" charset="-122"/>
              </a:rPr>
              <a:t>TiSi</a:t>
            </a:r>
            <a:r>
              <a:rPr lang="en-US" altLang="zh-CN" sz="1400" kern="100" baseline="-25000" dirty="0">
                <a:solidFill>
                  <a:srgbClr val="C00000"/>
                </a:solidFill>
                <a:latin typeface="Arial" panose="020B0604020202020204" pitchFamily="34" charset="0"/>
                <a:ea typeface="微软雅黑" panose="020B0503020204020204" pitchFamily="34" charset="-122"/>
              </a:rPr>
              <a:t>2</a:t>
            </a:r>
            <a:r>
              <a:rPr lang="zh-CN" altLang="en-US" sz="1400" kern="100" dirty="0">
                <a:solidFill>
                  <a:srgbClr val="C00000"/>
                </a:solidFill>
                <a:latin typeface="Arial" panose="020B0604020202020204" pitchFamily="34" charset="0"/>
                <a:ea typeface="微软雅黑" panose="020B0503020204020204" pitchFamily="34" charset="-122"/>
              </a:rPr>
              <a:t>等新相生成</a:t>
            </a:r>
            <a:r>
              <a:rPr lang="zh-CN" altLang="en-US" sz="1400" kern="100" dirty="0">
                <a:latin typeface="Arial" panose="020B0604020202020204" pitchFamily="34" charset="0"/>
                <a:ea typeface="微软雅黑" panose="020B0503020204020204" pitchFamily="34" charset="-122"/>
              </a:rPr>
              <a:t>。</a:t>
            </a:r>
          </a:p>
        </p:txBody>
      </p:sp>
      <p:sp>
        <p:nvSpPr>
          <p:cNvPr id="2" name="矩形 1">
            <a:extLst>
              <a:ext uri="{FF2B5EF4-FFF2-40B4-BE49-F238E27FC236}">
                <a16:creationId xmlns:a16="http://schemas.microsoft.com/office/drawing/2014/main" id="{4D71372F-CA3D-478D-983E-9025C367AAD6}"/>
              </a:ext>
            </a:extLst>
          </p:cNvPr>
          <p:cNvSpPr/>
          <p:nvPr/>
        </p:nvSpPr>
        <p:spPr>
          <a:xfrm>
            <a:off x="516179" y="3353400"/>
            <a:ext cx="5211683" cy="307777"/>
          </a:xfrm>
          <a:prstGeom prst="rect">
            <a:avLst/>
          </a:prstGeom>
        </p:spPr>
        <p:txBody>
          <a:bodyPr wrap="none">
            <a:spAutoFit/>
          </a:bodyPr>
          <a:lstStyle/>
          <a:p>
            <a:r>
              <a:rPr lang="zh-CN" altLang="en-US" sz="1400" kern="100" dirty="0">
                <a:latin typeface="Arial" panose="020B0604020202020204" pitchFamily="34" charset="0"/>
                <a:ea typeface="微软雅黑" panose="020B0503020204020204" pitchFamily="34" charset="-122"/>
              </a:rPr>
              <a:t>金属表面氧化层厚度减小，表明</a:t>
            </a:r>
            <a:r>
              <a:rPr lang="zh-CN" altLang="en-US" sz="1400" kern="100" dirty="0">
                <a:solidFill>
                  <a:srgbClr val="C00000"/>
                </a:solidFill>
                <a:latin typeface="Arial" panose="020B0604020202020204" pitchFamily="34" charset="0"/>
                <a:ea typeface="微软雅黑" panose="020B0503020204020204" pitchFamily="34" charset="-122"/>
              </a:rPr>
              <a:t>氧化层会与玻璃发生冶金反应</a:t>
            </a:r>
            <a:r>
              <a:rPr lang="zh-CN" altLang="en-US" sz="1400" kern="100" dirty="0">
                <a:latin typeface="Arial" panose="020B0604020202020204" pitchFamily="34" charset="0"/>
                <a:ea typeface="微软雅黑" panose="020B0503020204020204" pitchFamily="34" charset="-122"/>
              </a:rPr>
              <a:t>。</a:t>
            </a:r>
            <a:endParaRPr lang="zh-CN" altLang="en-US" sz="1400" dirty="0"/>
          </a:p>
        </p:txBody>
      </p:sp>
      <p:grpSp>
        <p:nvGrpSpPr>
          <p:cNvPr id="65" name="组合 64">
            <a:extLst>
              <a:ext uri="{FF2B5EF4-FFF2-40B4-BE49-F238E27FC236}">
                <a16:creationId xmlns:a16="http://schemas.microsoft.com/office/drawing/2014/main" id="{4F61A22E-433A-42B6-9962-462BFC6158FA}"/>
              </a:ext>
            </a:extLst>
          </p:cNvPr>
          <p:cNvGrpSpPr/>
          <p:nvPr/>
        </p:nvGrpSpPr>
        <p:grpSpPr>
          <a:xfrm>
            <a:off x="2981183" y="110767"/>
            <a:ext cx="6229635" cy="338554"/>
            <a:chOff x="-581232" y="6355300"/>
            <a:chExt cx="6229635" cy="338554"/>
          </a:xfrm>
        </p:grpSpPr>
        <p:sp>
          <p:nvSpPr>
            <p:cNvPr id="66" name="矩形 65">
              <a:extLst>
                <a:ext uri="{FF2B5EF4-FFF2-40B4-BE49-F238E27FC236}">
                  <a16:creationId xmlns:a16="http://schemas.microsoft.com/office/drawing/2014/main" id="{E56AEAE3-DD61-4A57-8637-5ED7828EFFE0}"/>
                </a:ext>
              </a:extLst>
            </p:cNvPr>
            <p:cNvSpPr/>
            <p:nvPr/>
          </p:nvSpPr>
          <p:spPr>
            <a:xfrm>
              <a:off x="-581232" y="6383079"/>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扩散焊温度研究</a:t>
              </a:r>
            </a:p>
          </p:txBody>
        </p:sp>
        <p:sp>
          <p:nvSpPr>
            <p:cNvPr id="71" name="矩形 70">
              <a:extLst>
                <a:ext uri="{FF2B5EF4-FFF2-40B4-BE49-F238E27FC236}">
                  <a16:creationId xmlns:a16="http://schemas.microsoft.com/office/drawing/2014/main" id="{C34B5075-1192-40E7-8101-EB49B7B09D41}"/>
                </a:ext>
              </a:extLst>
            </p:cNvPr>
            <p:cNvSpPr/>
            <p:nvPr/>
          </p:nvSpPr>
          <p:spPr>
            <a:xfrm>
              <a:off x="1724368" y="638307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扩散焊压力研究</a:t>
              </a:r>
            </a:p>
          </p:txBody>
        </p:sp>
        <p:sp>
          <p:nvSpPr>
            <p:cNvPr id="72" name="矩形 71">
              <a:extLst>
                <a:ext uri="{FF2B5EF4-FFF2-40B4-BE49-F238E27FC236}">
                  <a16:creationId xmlns:a16="http://schemas.microsoft.com/office/drawing/2014/main" id="{F3C48E74-A897-4A18-8594-CA7FF7FA4583}"/>
                </a:ext>
              </a:extLst>
            </p:cNvPr>
            <p:cNvSpPr/>
            <p:nvPr/>
          </p:nvSpPr>
          <p:spPr>
            <a:xfrm>
              <a:off x="4029970" y="6355300"/>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扩散焊机理研究</a:t>
              </a:r>
            </a:p>
          </p:txBody>
        </p:sp>
      </p:grpSp>
      <p:sp>
        <p:nvSpPr>
          <p:cNvPr id="73" name="等腰三角形 72">
            <a:extLst>
              <a:ext uri="{FF2B5EF4-FFF2-40B4-BE49-F238E27FC236}">
                <a16:creationId xmlns:a16="http://schemas.microsoft.com/office/drawing/2014/main" id="{DEE6849D-55DD-46FE-9B94-2721E9FA8B13}"/>
              </a:ext>
            </a:extLst>
          </p:cNvPr>
          <p:cNvSpPr/>
          <p:nvPr/>
        </p:nvSpPr>
        <p:spPr>
          <a:xfrm>
            <a:off x="8373432"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656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sp>
        <p:nvSpPr>
          <p:cNvPr id="130" name="矩形 129">
            <a:extLst>
              <a:ext uri="{FF2B5EF4-FFF2-40B4-BE49-F238E27FC236}">
                <a16:creationId xmlns:a16="http://schemas.microsoft.com/office/drawing/2014/main" id="{5DBF072D-40D1-4DB5-8C23-E730F165714D}"/>
              </a:ext>
            </a:extLst>
          </p:cNvPr>
          <p:cNvSpPr/>
          <p:nvPr/>
        </p:nvSpPr>
        <p:spPr>
          <a:xfrm>
            <a:off x="3642674" y="605983"/>
            <a:ext cx="4906651" cy="369332"/>
          </a:xfrm>
          <a:prstGeom prst="rect">
            <a:avLst/>
          </a:prstGeom>
          <a:effectLst/>
        </p:spPr>
        <p:txBody>
          <a:bodyPr wrap="square">
            <a:spAutoFit/>
          </a:bodyPr>
          <a:lstStyle/>
          <a:p>
            <a:pPr algn="ct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机理示意图</a:t>
            </a:r>
          </a:p>
        </p:txBody>
      </p:sp>
      <p:sp>
        <p:nvSpPr>
          <p:cNvPr id="4" name="矩形 3">
            <a:extLst>
              <a:ext uri="{FF2B5EF4-FFF2-40B4-BE49-F238E27FC236}">
                <a16:creationId xmlns:a16="http://schemas.microsoft.com/office/drawing/2014/main" id="{8DA8391C-9E24-45C2-9688-BB2CCDC0C4EC}"/>
              </a:ext>
            </a:extLst>
          </p:cNvPr>
          <p:cNvSpPr/>
          <p:nvPr/>
        </p:nvSpPr>
        <p:spPr>
          <a:xfrm>
            <a:off x="6620933" y="1208616"/>
            <a:ext cx="201084" cy="148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EF1C3D2C-F777-45F6-9F51-827194537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094" y="4372020"/>
            <a:ext cx="2006357" cy="1119514"/>
          </a:xfrm>
          <a:prstGeom prst="rect">
            <a:avLst/>
          </a:prstGeom>
        </p:spPr>
      </p:pic>
      <p:pic>
        <p:nvPicPr>
          <p:cNvPr id="3" name="图片 2">
            <a:extLst>
              <a:ext uri="{FF2B5EF4-FFF2-40B4-BE49-F238E27FC236}">
                <a16:creationId xmlns:a16="http://schemas.microsoft.com/office/drawing/2014/main" id="{77EEB7AF-6BE7-4F0F-BAC0-A7DA5418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475" y="3883183"/>
            <a:ext cx="4815294" cy="2224742"/>
          </a:xfrm>
          <a:prstGeom prst="rect">
            <a:avLst/>
          </a:prstGeom>
        </p:spPr>
      </p:pic>
      <p:pic>
        <p:nvPicPr>
          <p:cNvPr id="5" name="图片 4">
            <a:extLst>
              <a:ext uri="{FF2B5EF4-FFF2-40B4-BE49-F238E27FC236}">
                <a16:creationId xmlns:a16="http://schemas.microsoft.com/office/drawing/2014/main" id="{DB250005-26AB-4063-8D72-5AA9BFD7D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1642" y="1208616"/>
            <a:ext cx="7524750" cy="2441266"/>
          </a:xfrm>
          <a:prstGeom prst="rect">
            <a:avLst/>
          </a:prstGeom>
        </p:spPr>
      </p:pic>
      <p:pic>
        <p:nvPicPr>
          <p:cNvPr id="6" name="图片 5">
            <a:extLst>
              <a:ext uri="{FF2B5EF4-FFF2-40B4-BE49-F238E27FC236}">
                <a16:creationId xmlns:a16="http://schemas.microsoft.com/office/drawing/2014/main" id="{A71C1EEE-53BA-489E-9EB8-D55AF962C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00" y="3883183"/>
            <a:ext cx="1935608" cy="1608351"/>
          </a:xfrm>
          <a:prstGeom prst="rect">
            <a:avLst/>
          </a:prstGeom>
        </p:spPr>
      </p:pic>
      <p:pic>
        <p:nvPicPr>
          <p:cNvPr id="7" name="图片 6">
            <a:extLst>
              <a:ext uri="{FF2B5EF4-FFF2-40B4-BE49-F238E27FC236}">
                <a16:creationId xmlns:a16="http://schemas.microsoft.com/office/drawing/2014/main" id="{AEC9DA17-80B8-4146-AC1F-A78C11EA8B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3922" y="4113430"/>
            <a:ext cx="2006357" cy="1378104"/>
          </a:xfrm>
          <a:prstGeom prst="rect">
            <a:avLst/>
          </a:prstGeom>
        </p:spPr>
      </p:pic>
      <p:cxnSp>
        <p:nvCxnSpPr>
          <p:cNvPr id="9" name="直接箭头连接符 8">
            <a:extLst>
              <a:ext uri="{FF2B5EF4-FFF2-40B4-BE49-F238E27FC236}">
                <a16:creationId xmlns:a16="http://schemas.microsoft.com/office/drawing/2014/main" id="{A307F4B1-11C7-469A-8DFA-245714DFCA9E}"/>
              </a:ext>
            </a:extLst>
          </p:cNvPr>
          <p:cNvCxnSpPr/>
          <p:nvPr/>
        </p:nvCxnSpPr>
        <p:spPr>
          <a:xfrm flipH="1">
            <a:off x="3448050" y="3000375"/>
            <a:ext cx="600075" cy="88280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988939B5-F511-40D7-B0A4-D25344EF81A3}"/>
              </a:ext>
            </a:extLst>
          </p:cNvPr>
          <p:cNvSpPr/>
          <p:nvPr/>
        </p:nvSpPr>
        <p:spPr>
          <a:xfrm>
            <a:off x="3945120" y="2326108"/>
            <a:ext cx="490599" cy="490599"/>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B77A4E05-35D1-45B5-B316-5F9EE9976F7D}"/>
              </a:ext>
            </a:extLst>
          </p:cNvPr>
          <p:cNvSpPr/>
          <p:nvPr/>
        </p:nvSpPr>
        <p:spPr>
          <a:xfrm>
            <a:off x="6455206" y="2326108"/>
            <a:ext cx="490599" cy="490599"/>
          </a:xfrm>
          <a:prstGeom prst="ellipse">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6A9E5FBC-AFD8-4A05-A252-E25084670EEC}"/>
              </a:ext>
            </a:extLst>
          </p:cNvPr>
          <p:cNvCxnSpPr>
            <a:cxnSpLocks/>
          </p:cNvCxnSpPr>
          <p:nvPr/>
        </p:nvCxnSpPr>
        <p:spPr>
          <a:xfrm>
            <a:off x="6847259" y="2903124"/>
            <a:ext cx="801316" cy="7899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0D4F9DD9-DEA4-418D-8A83-5FFA5B90E142}"/>
              </a:ext>
            </a:extLst>
          </p:cNvPr>
          <p:cNvGrpSpPr/>
          <p:nvPr/>
        </p:nvGrpSpPr>
        <p:grpSpPr>
          <a:xfrm>
            <a:off x="2981183" y="110767"/>
            <a:ext cx="6229635" cy="338554"/>
            <a:chOff x="-581232" y="6355300"/>
            <a:chExt cx="6229635" cy="338554"/>
          </a:xfrm>
        </p:grpSpPr>
        <p:sp>
          <p:nvSpPr>
            <p:cNvPr id="21" name="矩形 20">
              <a:extLst>
                <a:ext uri="{FF2B5EF4-FFF2-40B4-BE49-F238E27FC236}">
                  <a16:creationId xmlns:a16="http://schemas.microsoft.com/office/drawing/2014/main" id="{8557C92E-8E15-46ED-BBAB-C91E40770D98}"/>
                </a:ext>
              </a:extLst>
            </p:cNvPr>
            <p:cNvSpPr/>
            <p:nvPr/>
          </p:nvSpPr>
          <p:spPr>
            <a:xfrm>
              <a:off x="-581232" y="6383079"/>
              <a:ext cx="1618432"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扩散焊温度研究</a:t>
              </a:r>
            </a:p>
          </p:txBody>
        </p:sp>
        <p:sp>
          <p:nvSpPr>
            <p:cNvPr id="22" name="矩形 21">
              <a:extLst>
                <a:ext uri="{FF2B5EF4-FFF2-40B4-BE49-F238E27FC236}">
                  <a16:creationId xmlns:a16="http://schemas.microsoft.com/office/drawing/2014/main" id="{DC06791F-5041-4E4A-A193-85C043D783A8}"/>
                </a:ext>
              </a:extLst>
            </p:cNvPr>
            <p:cNvSpPr/>
            <p:nvPr/>
          </p:nvSpPr>
          <p:spPr>
            <a:xfrm>
              <a:off x="1724368" y="638307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扩散焊压力研究</a:t>
              </a:r>
            </a:p>
          </p:txBody>
        </p:sp>
        <p:sp>
          <p:nvSpPr>
            <p:cNvPr id="23" name="矩形 22">
              <a:extLst>
                <a:ext uri="{FF2B5EF4-FFF2-40B4-BE49-F238E27FC236}">
                  <a16:creationId xmlns:a16="http://schemas.microsoft.com/office/drawing/2014/main" id="{FD7C44A2-985C-4FB6-A421-A20F2CF56CB2}"/>
                </a:ext>
              </a:extLst>
            </p:cNvPr>
            <p:cNvSpPr/>
            <p:nvPr/>
          </p:nvSpPr>
          <p:spPr>
            <a:xfrm>
              <a:off x="4029970" y="6355300"/>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扩散焊机理研究</a:t>
              </a:r>
            </a:p>
          </p:txBody>
        </p:sp>
      </p:grpSp>
      <p:sp>
        <p:nvSpPr>
          <p:cNvPr id="24" name="等腰三角形 23">
            <a:extLst>
              <a:ext uri="{FF2B5EF4-FFF2-40B4-BE49-F238E27FC236}">
                <a16:creationId xmlns:a16="http://schemas.microsoft.com/office/drawing/2014/main" id="{62FF340E-6300-4219-B51D-5B3A7C2485D0}"/>
              </a:ext>
            </a:extLst>
          </p:cNvPr>
          <p:cNvSpPr/>
          <p:nvPr/>
        </p:nvSpPr>
        <p:spPr>
          <a:xfrm>
            <a:off x="8373432"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3280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C0B897F2-64B0-1462-DFEB-83F0892511BB}"/>
              </a:ext>
            </a:extLst>
          </p:cNvPr>
          <p:cNvSpPr/>
          <p:nvPr/>
        </p:nvSpPr>
        <p:spPr>
          <a:xfrm>
            <a:off x="4619163" y="4433242"/>
            <a:ext cx="7308924" cy="658565"/>
          </a:xfrm>
          <a:prstGeom prst="roundRect">
            <a:avLst>
              <a:gd name="adj" fmla="val 9634"/>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1C217C2-69B8-41B8-B353-284040235720}"/>
              </a:ext>
            </a:extLst>
          </p:cNvPr>
          <p:cNvSpPr/>
          <p:nvPr/>
        </p:nvSpPr>
        <p:spPr>
          <a:xfrm rot="16200000">
            <a:off x="-1431036" y="1431036"/>
            <a:ext cx="6858000" cy="3995928"/>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6C92471-B0E0-499D-B6B3-D4811A97BDCE}"/>
              </a:ext>
            </a:extLst>
          </p:cNvPr>
          <p:cNvSpPr/>
          <p:nvPr/>
        </p:nvSpPr>
        <p:spPr>
          <a:xfrm>
            <a:off x="592950" y="758906"/>
            <a:ext cx="2960368" cy="1481816"/>
          </a:xfrm>
          <a:prstGeom prst="rect">
            <a:avLst/>
          </a:prstGeom>
          <a:effectLst/>
        </p:spPr>
        <p:txBody>
          <a:bodyPr wrap="square">
            <a:spAutoFit/>
          </a:bodyPr>
          <a:lstStyle/>
          <a:p>
            <a:pPr algn="r">
              <a:lnSpc>
                <a:spcPct val="150000"/>
              </a:lnSpc>
            </a:pPr>
            <a:r>
              <a:rPr lang="en-US" altLang="zh-CN" sz="3200" b="1" dirty="0">
                <a:solidFill>
                  <a:schemeClr val="bg1"/>
                </a:solidFill>
                <a:latin typeface="Arial" panose="020B0604020202020204" pitchFamily="34" charset="0"/>
                <a:ea typeface="微软雅黑" panose="020B0503020204020204" pitchFamily="34" charset="-122"/>
              </a:rPr>
              <a:t>CONTENTS</a:t>
            </a:r>
          </a:p>
          <a:p>
            <a:pPr algn="r">
              <a:lnSpc>
                <a:spcPct val="150000"/>
              </a:lnSpc>
            </a:pPr>
            <a:r>
              <a:rPr lang="zh-CN" altLang="en-US" sz="3200" b="1" dirty="0">
                <a:solidFill>
                  <a:schemeClr val="bg1"/>
                </a:solidFill>
                <a:latin typeface="Arial" panose="020B0604020202020204" pitchFamily="34" charset="0"/>
                <a:ea typeface="微软雅黑" panose="020B0503020204020204" pitchFamily="34" charset="-122"/>
              </a:rPr>
              <a:t>目录</a:t>
            </a:r>
          </a:p>
        </p:txBody>
      </p:sp>
      <p:sp>
        <p:nvSpPr>
          <p:cNvPr id="6" name="矩形 5">
            <a:extLst>
              <a:ext uri="{FF2B5EF4-FFF2-40B4-BE49-F238E27FC236}">
                <a16:creationId xmlns:a16="http://schemas.microsoft.com/office/drawing/2014/main" id="{957AEE36-71A6-48B3-B2C8-F766C6A81AA2}"/>
              </a:ext>
            </a:extLst>
          </p:cNvPr>
          <p:cNvSpPr/>
          <p:nvPr/>
        </p:nvSpPr>
        <p:spPr>
          <a:xfrm>
            <a:off x="4678860" y="969496"/>
            <a:ext cx="5260668"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1</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先进连接方法介绍</a:t>
            </a:r>
          </a:p>
        </p:txBody>
      </p:sp>
      <p:sp>
        <p:nvSpPr>
          <p:cNvPr id="8" name="矩形 7">
            <a:extLst>
              <a:ext uri="{FF2B5EF4-FFF2-40B4-BE49-F238E27FC236}">
                <a16:creationId xmlns:a16="http://schemas.microsoft.com/office/drawing/2014/main" id="{DEC8ABCE-224C-421D-96A4-69008A4C307F}"/>
              </a:ext>
            </a:extLst>
          </p:cNvPr>
          <p:cNvSpPr/>
          <p:nvPr/>
        </p:nvSpPr>
        <p:spPr>
          <a:xfrm>
            <a:off x="4678860" y="2043069"/>
            <a:ext cx="5815376"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2</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金属与玻璃连接的国内外研究现状</a:t>
            </a:r>
          </a:p>
        </p:txBody>
      </p:sp>
      <p:sp>
        <p:nvSpPr>
          <p:cNvPr id="9" name="矩形 8">
            <a:extLst>
              <a:ext uri="{FF2B5EF4-FFF2-40B4-BE49-F238E27FC236}">
                <a16:creationId xmlns:a16="http://schemas.microsoft.com/office/drawing/2014/main" id="{DBA798C4-7128-43E1-A619-2A0B6881FE67}"/>
              </a:ext>
            </a:extLst>
          </p:cNvPr>
          <p:cNvSpPr/>
          <p:nvPr/>
        </p:nvSpPr>
        <p:spPr>
          <a:xfrm>
            <a:off x="4678859" y="4190214"/>
            <a:ext cx="6319577" cy="901593"/>
          </a:xfrm>
          <a:prstGeom prst="rect">
            <a:avLst/>
          </a:prstGeom>
          <a:effectLst/>
        </p:spPr>
        <p:txBody>
          <a:bodyPr wrap="square">
            <a:spAutoFit/>
          </a:bodyPr>
          <a:lstStyle/>
          <a:p>
            <a:pPr>
              <a:lnSpc>
                <a:spcPct val="150000"/>
              </a:lnSpc>
            </a:pPr>
            <a:r>
              <a:rPr lang="en-US" altLang="zh-CN" sz="4000" b="1" i="1" dirty="0">
                <a:solidFill>
                  <a:schemeClr val="bg1"/>
                </a:solidFill>
                <a:latin typeface="Arial" panose="020B0604020202020204" pitchFamily="34" charset="0"/>
                <a:ea typeface="微软雅黑" panose="020B0503020204020204" pitchFamily="34" charset="-122"/>
              </a:rPr>
              <a:t>4</a:t>
            </a:r>
            <a:r>
              <a:rPr lang="en-US" altLang="zh-CN" sz="2400" b="1" dirty="0">
                <a:solidFill>
                  <a:schemeClr val="bg1"/>
                </a:solidFill>
                <a:latin typeface="Arial" panose="020B0604020202020204" pitchFamily="34" charset="0"/>
                <a:ea typeface="微软雅黑" panose="020B0503020204020204" pitchFamily="34" charset="-122"/>
              </a:rPr>
              <a:t>   </a:t>
            </a:r>
            <a:r>
              <a:rPr lang="zh-CN" altLang="en-US" sz="2400" b="1" dirty="0">
                <a:solidFill>
                  <a:schemeClr val="bg1"/>
                </a:solidFill>
                <a:latin typeface="Arial" panose="020B0604020202020204" pitchFamily="34" charset="0"/>
                <a:ea typeface="微软雅黑" panose="020B0503020204020204" pitchFamily="34" charset="-122"/>
              </a:rPr>
              <a:t> 金属与玻璃连接实践</a:t>
            </a:r>
            <a:r>
              <a:rPr lang="en-US" altLang="zh-CN" sz="2400" b="1" dirty="0">
                <a:solidFill>
                  <a:schemeClr val="bg1"/>
                </a:solidFill>
                <a:latin typeface="Arial" panose="020B0604020202020204" pitchFamily="34" charset="0"/>
                <a:ea typeface="微软雅黑" panose="020B0503020204020204" pitchFamily="34" charset="-122"/>
              </a:rPr>
              <a:t>——</a:t>
            </a:r>
            <a:r>
              <a:rPr lang="zh-CN" altLang="en-US" sz="2400" b="1" dirty="0">
                <a:solidFill>
                  <a:schemeClr val="bg1"/>
                </a:solidFill>
                <a:latin typeface="Arial" panose="020B0604020202020204" pitchFamily="34" charset="0"/>
                <a:ea typeface="微软雅黑" panose="020B0503020204020204" pitchFamily="34" charset="-122"/>
              </a:rPr>
              <a:t>以望远镜为例</a:t>
            </a:r>
          </a:p>
        </p:txBody>
      </p:sp>
      <p:sp>
        <p:nvSpPr>
          <p:cNvPr id="10" name="矩形 9">
            <a:extLst>
              <a:ext uri="{FF2B5EF4-FFF2-40B4-BE49-F238E27FC236}">
                <a16:creationId xmlns:a16="http://schemas.microsoft.com/office/drawing/2014/main" id="{4ED4D0A5-E141-492A-BDB7-FF5B8EFACF16}"/>
              </a:ext>
            </a:extLst>
          </p:cNvPr>
          <p:cNvSpPr/>
          <p:nvPr/>
        </p:nvSpPr>
        <p:spPr>
          <a:xfrm>
            <a:off x="4678860" y="3116641"/>
            <a:ext cx="7308924" cy="901593"/>
          </a:xfrm>
          <a:prstGeom prst="rect">
            <a:avLst/>
          </a:prstGeom>
          <a:effectLst/>
        </p:spPr>
        <p:txBody>
          <a:bodyPr wrap="square">
            <a:spAutoFit/>
          </a:bodyPr>
          <a:lstStyle/>
          <a:p>
            <a:pPr eaLnBrk="0">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3</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Ti/K9</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玻璃和</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TC4/K9</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玻璃扩散焊工艺及机理研究</a:t>
            </a:r>
          </a:p>
        </p:txBody>
      </p:sp>
      <p:sp>
        <p:nvSpPr>
          <p:cNvPr id="2" name="文本框 1">
            <a:extLst>
              <a:ext uri="{FF2B5EF4-FFF2-40B4-BE49-F238E27FC236}">
                <a16:creationId xmlns:a16="http://schemas.microsoft.com/office/drawing/2014/main" id="{1D4FB7BF-C90F-4322-967C-EFCAA8343DD5}"/>
              </a:ext>
            </a:extLst>
          </p:cNvPr>
          <p:cNvSpPr txBox="1"/>
          <p:nvPr/>
        </p:nvSpPr>
        <p:spPr>
          <a:xfrm rot="16200000">
            <a:off x="924981" y="3032909"/>
            <a:ext cx="3385542" cy="5971160"/>
          </a:xfrm>
          <a:prstGeom prst="rect">
            <a:avLst/>
          </a:prstGeom>
          <a:noFill/>
        </p:spPr>
        <p:txBody>
          <a:bodyPr vert="eaVert" wrap="square" rtlCol="0">
            <a:spAutoFit/>
          </a:bodyPr>
          <a:lstStyle/>
          <a:p>
            <a:r>
              <a:rPr lang="en-US" altLang="zh-CN" sz="20800" dirty="0">
                <a:ln w="12700">
                  <a:solidFill>
                    <a:srgbClr val="066188"/>
                  </a:solidFill>
                </a:ln>
                <a:noFill/>
                <a:latin typeface="方正姚体" panose="02010601030101010101" pitchFamily="2" charset="-122"/>
                <a:ea typeface="方正姚体" panose="02010601030101010101" pitchFamily="2" charset="-122"/>
              </a:rPr>
              <a:t>HIT</a:t>
            </a:r>
            <a:endParaRPr lang="zh-CN" altLang="en-US" sz="20800" dirty="0">
              <a:ln w="12700">
                <a:solidFill>
                  <a:srgbClr val="066188"/>
                </a:solidFill>
              </a:ln>
              <a:no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200285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56B1A602-7599-48BD-B3F6-4B9E23C965E5}"/>
              </a:ext>
            </a:extLst>
          </p:cNvPr>
          <p:cNvSpPr/>
          <p:nvPr/>
        </p:nvSpPr>
        <p:spPr>
          <a:xfrm>
            <a:off x="12675680" y="7686420"/>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01</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sp>
        <p:nvSpPr>
          <p:cNvPr id="91" name="矩形 90">
            <a:extLst>
              <a:ext uri="{FF2B5EF4-FFF2-40B4-BE49-F238E27FC236}">
                <a16:creationId xmlns:a16="http://schemas.microsoft.com/office/drawing/2014/main" id="{CECB493D-0825-4D93-B73D-0EE7E45D33B8}"/>
              </a:ext>
            </a:extLst>
          </p:cNvPr>
          <p:cNvSpPr/>
          <p:nvPr/>
        </p:nvSpPr>
        <p:spPr>
          <a:xfrm>
            <a:off x="483447" y="545198"/>
            <a:ext cx="7908078"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开普勒太空望远镜（</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Kepler  Space Telescope</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a:t>
            </a:r>
          </a:p>
        </p:txBody>
      </p:sp>
      <p:sp>
        <p:nvSpPr>
          <p:cNvPr id="48" name="矩形 47">
            <a:extLst>
              <a:ext uri="{FF2B5EF4-FFF2-40B4-BE49-F238E27FC236}">
                <a16:creationId xmlns:a16="http://schemas.microsoft.com/office/drawing/2014/main" id="{F4CA092B-94FB-4536-A357-01595C29B3F2}"/>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03</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sp>
        <p:nvSpPr>
          <p:cNvPr id="33" name="等腰三角形 32">
            <a:extLst>
              <a:ext uri="{FF2B5EF4-FFF2-40B4-BE49-F238E27FC236}">
                <a16:creationId xmlns:a16="http://schemas.microsoft.com/office/drawing/2014/main" id="{731E3D9D-6B61-E313-65C2-406242742BAF}"/>
              </a:ext>
            </a:extLst>
          </p:cNvPr>
          <p:cNvSpPr/>
          <p:nvPr/>
        </p:nvSpPr>
        <p:spPr>
          <a:xfrm>
            <a:off x="9530491"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F705E0DC-C24D-C03E-7898-0A6628ACB6E6}"/>
              </a:ext>
            </a:extLst>
          </p:cNvPr>
          <p:cNvGrpSpPr/>
          <p:nvPr/>
        </p:nvGrpSpPr>
        <p:grpSpPr>
          <a:xfrm>
            <a:off x="1792176" y="85611"/>
            <a:ext cx="8607648" cy="367129"/>
            <a:chOff x="-886327" y="6330144"/>
            <a:chExt cx="8607648" cy="367129"/>
          </a:xfrm>
        </p:grpSpPr>
        <p:sp>
          <p:nvSpPr>
            <p:cNvPr id="35" name="矩形 34">
              <a:extLst>
                <a:ext uri="{FF2B5EF4-FFF2-40B4-BE49-F238E27FC236}">
                  <a16:creationId xmlns:a16="http://schemas.microsoft.com/office/drawing/2014/main" id="{9046ECE3-A335-B804-0C04-F9787B20376B}"/>
                </a:ext>
              </a:extLst>
            </p:cNvPr>
            <p:cNvSpPr/>
            <p:nvPr/>
          </p:nvSpPr>
          <p:spPr>
            <a:xfrm>
              <a:off x="-886327" y="6358719"/>
              <a:ext cx="1923527" cy="338554"/>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先进连接方法介绍</a:t>
              </a:r>
            </a:p>
          </p:txBody>
        </p:sp>
        <p:sp>
          <p:nvSpPr>
            <p:cNvPr id="36" name="矩形 35">
              <a:extLst>
                <a:ext uri="{FF2B5EF4-FFF2-40B4-BE49-F238E27FC236}">
                  <a16:creationId xmlns:a16="http://schemas.microsoft.com/office/drawing/2014/main" id="{6D418381-BFAD-A3E3-9182-B0B2A71871D1}"/>
                </a:ext>
              </a:extLst>
            </p:cNvPr>
            <p:cNvSpPr/>
            <p:nvPr/>
          </p:nvSpPr>
          <p:spPr>
            <a:xfrm>
              <a:off x="1646807" y="635871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国内外研究现状</a:t>
              </a:r>
            </a:p>
          </p:txBody>
        </p:sp>
        <p:sp>
          <p:nvSpPr>
            <p:cNvPr id="37" name="矩形 36">
              <a:extLst>
                <a:ext uri="{FF2B5EF4-FFF2-40B4-BE49-F238E27FC236}">
                  <a16:creationId xmlns:a16="http://schemas.microsoft.com/office/drawing/2014/main" id="{2B8E6FA3-F761-F700-45D0-250DBAD11E2F}"/>
                </a:ext>
              </a:extLst>
            </p:cNvPr>
            <p:cNvSpPr/>
            <p:nvPr/>
          </p:nvSpPr>
          <p:spPr>
            <a:xfrm>
              <a:off x="3874847" y="635871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主要研究内容</a:t>
              </a:r>
            </a:p>
          </p:txBody>
        </p:sp>
        <p:sp>
          <p:nvSpPr>
            <p:cNvPr id="38" name="矩形 37">
              <a:extLst>
                <a:ext uri="{FF2B5EF4-FFF2-40B4-BE49-F238E27FC236}">
                  <a16:creationId xmlns:a16="http://schemas.microsoft.com/office/drawing/2014/main" id="{E2CE564B-7238-86F2-E76D-4680F64723AE}"/>
                </a:ext>
              </a:extLst>
            </p:cNvPr>
            <p:cNvSpPr/>
            <p:nvPr/>
          </p:nvSpPr>
          <p:spPr>
            <a:xfrm>
              <a:off x="6102888" y="6330144"/>
              <a:ext cx="1618433"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实践案例</a:t>
              </a:r>
            </a:p>
          </p:txBody>
        </p:sp>
      </p:grpSp>
      <p:pic>
        <p:nvPicPr>
          <p:cNvPr id="5" name="图片 4">
            <a:extLst>
              <a:ext uri="{FF2B5EF4-FFF2-40B4-BE49-F238E27FC236}">
                <a16:creationId xmlns:a16="http://schemas.microsoft.com/office/drawing/2014/main" id="{21B28E5C-8185-A9CE-030B-4FBCE2CF4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78" y="1200150"/>
            <a:ext cx="2151697" cy="1915797"/>
          </a:xfrm>
          <a:prstGeom prst="rect">
            <a:avLst/>
          </a:prstGeom>
        </p:spPr>
      </p:pic>
      <p:sp>
        <p:nvSpPr>
          <p:cNvPr id="39" name="文本框 38">
            <a:extLst>
              <a:ext uri="{FF2B5EF4-FFF2-40B4-BE49-F238E27FC236}">
                <a16:creationId xmlns:a16="http://schemas.microsoft.com/office/drawing/2014/main" id="{AA518131-8539-4660-BDDF-601A60BAF265}"/>
              </a:ext>
            </a:extLst>
          </p:cNvPr>
          <p:cNvSpPr txBox="1"/>
          <p:nvPr/>
        </p:nvSpPr>
        <p:spPr>
          <a:xfrm>
            <a:off x="357546" y="3184769"/>
            <a:ext cx="3133959"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latin typeface="微软雅黑" panose="020B0503020204020204" pitchFamily="34" charset="-122"/>
              </a:rPr>
              <a:t>KST</a:t>
            </a:r>
            <a:r>
              <a:rPr lang="zh-CN" altLang="en-US" sz="1100" dirty="0">
                <a:latin typeface="微软雅黑" panose="020B0503020204020204" pitchFamily="34" charset="-122"/>
              </a:rPr>
              <a:t>主反射镜</a:t>
            </a:r>
          </a:p>
        </p:txBody>
      </p:sp>
      <p:sp>
        <p:nvSpPr>
          <p:cNvPr id="40" name="文本框 39">
            <a:extLst>
              <a:ext uri="{FF2B5EF4-FFF2-40B4-BE49-F238E27FC236}">
                <a16:creationId xmlns:a16="http://schemas.microsoft.com/office/drawing/2014/main" id="{EE755F3D-8186-D108-777E-E2F506C57E02}"/>
              </a:ext>
            </a:extLst>
          </p:cNvPr>
          <p:cNvSpPr txBox="1"/>
          <p:nvPr/>
        </p:nvSpPr>
        <p:spPr>
          <a:xfrm>
            <a:off x="572792" y="5267983"/>
            <a:ext cx="11234576" cy="700576"/>
          </a:xfrm>
          <a:prstGeom prst="rect">
            <a:avLst/>
          </a:prstGeom>
          <a:effectLst/>
        </p:spPr>
        <p:txBody>
          <a:bodyPr wrap="square">
            <a:spAutoFit/>
          </a:bodyPr>
          <a:lstStyle>
            <a:defPPr>
              <a:defRPr lang="zh-CN"/>
            </a:defPPr>
            <a:lvl1pPr algn="ctr">
              <a:defRPr sz="11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indent="457200" algn="l">
              <a:lnSpc>
                <a:spcPct val="150000"/>
              </a:lnSpc>
            </a:pPr>
            <a:r>
              <a:rPr lang="zh-CN" altLang="en-US" sz="1400" dirty="0"/>
              <a:t>KST 拥有一块 1.4 m 口径的主反射镜，如图所示。该反射镜镜坯采用一块美国康宁公司生产的超低膨胀玻璃。由于其采用六边形减重孔，背部封闭式的轻量化结构，其轻量化率高达 86%，重量仅为 87 kg，面密度度低于 50 kg/m</a:t>
            </a:r>
            <a:r>
              <a:rPr lang="zh-CN" altLang="en-US" sz="1400" baseline="30000" dirty="0"/>
              <a:t>2</a:t>
            </a:r>
            <a:r>
              <a:rPr lang="zh-CN" altLang="en-US" sz="1400" dirty="0"/>
              <a:t>。 </a:t>
            </a:r>
          </a:p>
        </p:txBody>
      </p:sp>
      <p:pic>
        <p:nvPicPr>
          <p:cNvPr id="8" name="图片 7">
            <a:extLst>
              <a:ext uri="{FF2B5EF4-FFF2-40B4-BE49-F238E27FC236}">
                <a16:creationId xmlns:a16="http://schemas.microsoft.com/office/drawing/2014/main" id="{79EF92FF-74A7-2F77-61AC-92CE5FA48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464" y="1268971"/>
            <a:ext cx="4438036" cy="1915798"/>
          </a:xfrm>
          <a:prstGeom prst="rect">
            <a:avLst/>
          </a:prstGeom>
        </p:spPr>
      </p:pic>
      <p:sp>
        <p:nvSpPr>
          <p:cNvPr id="49" name="文本框 48">
            <a:extLst>
              <a:ext uri="{FF2B5EF4-FFF2-40B4-BE49-F238E27FC236}">
                <a16:creationId xmlns:a16="http://schemas.microsoft.com/office/drawing/2014/main" id="{924650A0-E4EF-BA20-2C4D-A707937156F5}"/>
              </a:ext>
            </a:extLst>
          </p:cNvPr>
          <p:cNvSpPr txBox="1"/>
          <p:nvPr/>
        </p:nvSpPr>
        <p:spPr>
          <a:xfrm>
            <a:off x="4024502" y="3184769"/>
            <a:ext cx="3133959"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sz="1100" dirty="0">
                <a:latin typeface="微软雅黑" panose="020B0503020204020204" pitchFamily="34" charset="-122"/>
              </a:rPr>
              <a:t>开普勒太空望远镜</a:t>
            </a:r>
          </a:p>
        </p:txBody>
      </p:sp>
      <p:cxnSp>
        <p:nvCxnSpPr>
          <p:cNvPr id="11" name="直接箭头连接符 10">
            <a:extLst>
              <a:ext uri="{FF2B5EF4-FFF2-40B4-BE49-F238E27FC236}">
                <a16:creationId xmlns:a16="http://schemas.microsoft.com/office/drawing/2014/main" id="{E4CD27D1-A1C6-9990-9924-C8B6CB43EEE8}"/>
              </a:ext>
            </a:extLst>
          </p:cNvPr>
          <p:cNvCxnSpPr/>
          <p:nvPr/>
        </p:nvCxnSpPr>
        <p:spPr>
          <a:xfrm flipH="1">
            <a:off x="3000374" y="2543175"/>
            <a:ext cx="259110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D08DD972-0021-BF34-2501-6F68B9D4A944}"/>
              </a:ext>
            </a:extLst>
          </p:cNvPr>
          <p:cNvSpPr txBox="1"/>
          <p:nvPr/>
        </p:nvSpPr>
        <p:spPr>
          <a:xfrm>
            <a:off x="574188" y="3817380"/>
            <a:ext cx="7050774" cy="1346907"/>
          </a:xfrm>
          <a:prstGeom prst="rect">
            <a:avLst/>
          </a:prstGeom>
          <a:effectLst/>
        </p:spPr>
        <p:txBody>
          <a:bodyPr wrap="square">
            <a:spAutoFit/>
          </a:bodyPr>
          <a:lstStyle>
            <a:defPPr>
              <a:defRPr lang="zh-CN"/>
            </a:defPPr>
            <a:lvl1pPr algn="ctr">
              <a:defRPr sz="11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indent="457200" algn="l">
              <a:lnSpc>
                <a:spcPct val="150000"/>
              </a:lnSpc>
            </a:pPr>
            <a:r>
              <a:rPr lang="zh-CN" altLang="en-US" sz="1400" dirty="0"/>
              <a:t>开普勒太空望远镜由</a:t>
            </a:r>
            <a:r>
              <a:rPr lang="en-US" altLang="zh-CN" sz="1400" dirty="0"/>
              <a:t>NASA</a:t>
            </a:r>
            <a:r>
              <a:rPr lang="zh-CN" altLang="en-US" sz="1400" dirty="0"/>
              <a:t>研制的世界首个用于探测太阳系外类地行星的太空望远镜，</a:t>
            </a:r>
            <a:r>
              <a:rPr lang="en-US" altLang="zh-CN" sz="1400" dirty="0"/>
              <a:t>2009 </a:t>
            </a:r>
            <a:r>
              <a:rPr lang="zh-CN" altLang="en-US" sz="1400" dirty="0"/>
              <a:t>年由德尔塔运载火箭送入太空。由于其工作在太阳轨道，可不受地球遮蔽持续进行观测工作。在轨期间，</a:t>
            </a:r>
            <a:r>
              <a:rPr lang="en-US" altLang="zh-CN" sz="1400" dirty="0"/>
              <a:t>KST </a:t>
            </a:r>
            <a:r>
              <a:rPr lang="zh-CN" altLang="en-US" sz="1400" dirty="0"/>
              <a:t>对天鹅座和天琴座中约 </a:t>
            </a:r>
            <a:r>
              <a:rPr lang="en-US" altLang="zh-CN" sz="1400" dirty="0"/>
              <a:t>10 </a:t>
            </a:r>
            <a:r>
              <a:rPr lang="zh-CN" altLang="en-US" sz="1400" dirty="0"/>
              <a:t>万个恒星系统进行了观测，最终于 </a:t>
            </a:r>
            <a:r>
              <a:rPr lang="en-US" altLang="zh-CN" sz="1400" dirty="0"/>
              <a:t>2018 </a:t>
            </a:r>
            <a:r>
              <a:rPr lang="zh-CN" altLang="en-US" sz="1400" dirty="0"/>
              <a:t>年 </a:t>
            </a:r>
            <a:r>
              <a:rPr lang="en-US" altLang="zh-CN" sz="1400" dirty="0"/>
              <a:t>10 </a:t>
            </a:r>
            <a:r>
              <a:rPr lang="zh-CN" altLang="en-US" sz="1400" dirty="0"/>
              <a:t>月 </a:t>
            </a:r>
            <a:r>
              <a:rPr lang="en-US" altLang="zh-CN" sz="1400" dirty="0"/>
              <a:t>30 </a:t>
            </a:r>
            <a:r>
              <a:rPr lang="zh-CN" altLang="en-US" sz="1400" dirty="0"/>
              <a:t>日燃料耗尽</a:t>
            </a:r>
          </a:p>
        </p:txBody>
      </p:sp>
      <p:pic>
        <p:nvPicPr>
          <p:cNvPr id="13" name="图片 12">
            <a:extLst>
              <a:ext uri="{FF2B5EF4-FFF2-40B4-BE49-F238E27FC236}">
                <a16:creationId xmlns:a16="http://schemas.microsoft.com/office/drawing/2014/main" id="{E78FA717-7E07-3D26-890C-4230CB0FA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6665" y="850741"/>
            <a:ext cx="2151697" cy="3169952"/>
          </a:xfrm>
          <a:prstGeom prst="rect">
            <a:avLst/>
          </a:prstGeom>
        </p:spPr>
      </p:pic>
      <p:sp>
        <p:nvSpPr>
          <p:cNvPr id="51" name="文本框 50">
            <a:extLst>
              <a:ext uri="{FF2B5EF4-FFF2-40B4-BE49-F238E27FC236}">
                <a16:creationId xmlns:a16="http://schemas.microsoft.com/office/drawing/2014/main" id="{F5A7B27C-1836-41C7-B973-BD95F9269028}"/>
              </a:ext>
            </a:extLst>
          </p:cNvPr>
          <p:cNvSpPr txBox="1"/>
          <p:nvPr/>
        </p:nvSpPr>
        <p:spPr>
          <a:xfrm>
            <a:off x="8584064" y="4085075"/>
            <a:ext cx="3133959" cy="338554"/>
          </a:xfrm>
          <a:prstGeom prst="rect">
            <a:avLst/>
          </a:prstGeom>
          <a:effectLst/>
        </p:spPr>
        <p:txBody>
          <a:bodyPr wrap="square">
            <a:spAutoFit/>
          </a:bodyPr>
          <a:lstStyle>
            <a:defPPr>
              <a:defRPr lang="zh-CN"/>
            </a:defPPr>
            <a:lvl1pPr algn="ctr">
              <a:defRPr sz="11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粘合剂弹性模量光学试片</a:t>
            </a:r>
          </a:p>
        </p:txBody>
      </p:sp>
      <p:sp>
        <p:nvSpPr>
          <p:cNvPr id="52" name="文本框 51">
            <a:extLst>
              <a:ext uri="{FF2B5EF4-FFF2-40B4-BE49-F238E27FC236}">
                <a16:creationId xmlns:a16="http://schemas.microsoft.com/office/drawing/2014/main" id="{CD008E9A-2E87-DF0D-7783-BD1DC4370124}"/>
              </a:ext>
            </a:extLst>
          </p:cNvPr>
          <p:cNvSpPr txBox="1"/>
          <p:nvPr/>
        </p:nvSpPr>
        <p:spPr>
          <a:xfrm>
            <a:off x="7764702" y="2642120"/>
            <a:ext cx="1461875"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b="1" dirty="0">
                <a:latin typeface="微软雅黑" panose="020B0503020204020204" pitchFamily="34" charset="-122"/>
              </a:rPr>
              <a:t>Invar36</a:t>
            </a:r>
            <a:r>
              <a:rPr lang="zh-CN" altLang="en-US" sz="1100" b="1" dirty="0">
                <a:latin typeface="微软雅黑" panose="020B0503020204020204" pitchFamily="34" charset="-122"/>
              </a:rPr>
              <a:t>合金</a:t>
            </a:r>
          </a:p>
        </p:txBody>
      </p:sp>
      <p:cxnSp>
        <p:nvCxnSpPr>
          <p:cNvPr id="53" name="直接箭头连接符 52">
            <a:extLst>
              <a:ext uri="{FF2B5EF4-FFF2-40B4-BE49-F238E27FC236}">
                <a16:creationId xmlns:a16="http://schemas.microsoft.com/office/drawing/2014/main" id="{6F80C021-1B83-2FF6-5D14-49979CA38E58}"/>
              </a:ext>
            </a:extLst>
          </p:cNvPr>
          <p:cNvCxnSpPr>
            <a:cxnSpLocks/>
          </p:cNvCxnSpPr>
          <p:nvPr/>
        </p:nvCxnSpPr>
        <p:spPr>
          <a:xfrm flipV="1">
            <a:off x="8934756" y="2435717"/>
            <a:ext cx="655851" cy="33720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C223A24-6DA4-E4F9-A815-3EA49B3825D2}"/>
              </a:ext>
            </a:extLst>
          </p:cNvPr>
          <p:cNvSpPr txBox="1"/>
          <p:nvPr/>
        </p:nvSpPr>
        <p:spPr>
          <a:xfrm>
            <a:off x="10730125" y="826162"/>
            <a:ext cx="1461875"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b="1" dirty="0">
                <a:latin typeface="微软雅黑" panose="020B0503020204020204" pitchFamily="34" charset="-122"/>
              </a:rPr>
              <a:t>ULE</a:t>
            </a:r>
            <a:r>
              <a:rPr lang="zh-CN" altLang="en-US" sz="1100" b="1" dirty="0">
                <a:latin typeface="微软雅黑" panose="020B0503020204020204" pitchFamily="34" charset="-122"/>
              </a:rPr>
              <a:t>玻璃</a:t>
            </a:r>
          </a:p>
        </p:txBody>
      </p:sp>
      <p:cxnSp>
        <p:nvCxnSpPr>
          <p:cNvPr id="55" name="直接箭头连接符 54">
            <a:extLst>
              <a:ext uri="{FF2B5EF4-FFF2-40B4-BE49-F238E27FC236}">
                <a16:creationId xmlns:a16="http://schemas.microsoft.com/office/drawing/2014/main" id="{A87BB2D2-3B94-D793-11F0-F1B949DBFF2E}"/>
              </a:ext>
            </a:extLst>
          </p:cNvPr>
          <p:cNvCxnSpPr>
            <a:cxnSpLocks/>
          </p:cNvCxnSpPr>
          <p:nvPr/>
        </p:nvCxnSpPr>
        <p:spPr>
          <a:xfrm flipH="1">
            <a:off x="10730125" y="1087772"/>
            <a:ext cx="640146" cy="4743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B9285C56-778B-BFE7-D2DE-69B1D2EA059D}"/>
              </a:ext>
            </a:extLst>
          </p:cNvPr>
          <p:cNvSpPr txBox="1"/>
          <p:nvPr/>
        </p:nvSpPr>
        <p:spPr>
          <a:xfrm>
            <a:off x="10730124" y="3390715"/>
            <a:ext cx="1461875"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sz="1100" b="1" dirty="0">
                <a:latin typeface="微软雅黑" panose="020B0503020204020204" pitchFamily="34" charset="-122"/>
              </a:rPr>
              <a:t>环氧树脂粘合剂</a:t>
            </a:r>
          </a:p>
        </p:txBody>
      </p:sp>
      <p:cxnSp>
        <p:nvCxnSpPr>
          <p:cNvPr id="57" name="直接箭头连接符 56">
            <a:extLst>
              <a:ext uri="{FF2B5EF4-FFF2-40B4-BE49-F238E27FC236}">
                <a16:creationId xmlns:a16="http://schemas.microsoft.com/office/drawing/2014/main" id="{DE29CD2F-65AE-4158-4ABB-3CC182266A97}"/>
              </a:ext>
            </a:extLst>
          </p:cNvPr>
          <p:cNvCxnSpPr>
            <a:cxnSpLocks/>
          </p:cNvCxnSpPr>
          <p:nvPr/>
        </p:nvCxnSpPr>
        <p:spPr>
          <a:xfrm flipH="1" flipV="1">
            <a:off x="10151043" y="2429403"/>
            <a:ext cx="1077319" cy="8278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2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BE6A4F8-6B28-4C8C-86D8-8FB2F8AF931E}"/>
              </a:ext>
            </a:extLst>
          </p:cNvPr>
          <p:cNvSpPr/>
          <p:nvPr/>
        </p:nvSpPr>
        <p:spPr>
          <a:xfrm>
            <a:off x="0" y="0"/>
            <a:ext cx="12192000" cy="4992837"/>
          </a:xfrm>
          <a:prstGeom prst="rect">
            <a:avLst/>
          </a:prstGeom>
          <a:gradFill>
            <a:gsLst>
              <a:gs pos="0">
                <a:srgbClr val="0994D3"/>
              </a:gs>
              <a:gs pos="100000">
                <a:srgbClr val="066188"/>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641501E-1341-4E9B-8C6C-31ED43B7413F}"/>
              </a:ext>
            </a:extLst>
          </p:cNvPr>
          <p:cNvSpPr txBox="1"/>
          <p:nvPr/>
        </p:nvSpPr>
        <p:spPr>
          <a:xfrm>
            <a:off x="7760199" y="-213435"/>
            <a:ext cx="5478423" cy="6849530"/>
          </a:xfrm>
          <a:prstGeom prst="rect">
            <a:avLst/>
          </a:prstGeom>
          <a:noFill/>
        </p:spPr>
        <p:txBody>
          <a:bodyPr vert="eaVert" wrap="square" rtlCol="0">
            <a:spAutoFit/>
          </a:bodyPr>
          <a:lstStyle/>
          <a:p>
            <a:r>
              <a:rPr lang="en-US" altLang="zh-CN" sz="30000" dirty="0">
                <a:ln w="12700">
                  <a:solidFill>
                    <a:srgbClr val="066188"/>
                  </a:solidFill>
                </a:ln>
                <a:noFill/>
                <a:latin typeface="方正姚体" panose="02010601030101010101" pitchFamily="2" charset="-122"/>
                <a:ea typeface="方正姚体" panose="02010601030101010101" pitchFamily="2" charset="-122"/>
              </a:rPr>
              <a:t>HIT</a:t>
            </a:r>
            <a:endParaRPr lang="zh-CN" altLang="en-US" sz="30000" dirty="0">
              <a:ln w="12700">
                <a:solidFill>
                  <a:srgbClr val="066188"/>
                </a:solidFill>
              </a:ln>
              <a:noFill/>
              <a:latin typeface="方正姚体" panose="02010601030101010101" pitchFamily="2" charset="-122"/>
              <a:ea typeface="方正姚体" panose="02010601030101010101" pitchFamily="2" charset="-122"/>
            </a:endParaRPr>
          </a:p>
        </p:txBody>
      </p:sp>
      <p:pic>
        <p:nvPicPr>
          <p:cNvPr id="19" name="图片 18">
            <a:extLst>
              <a:ext uri="{FF2B5EF4-FFF2-40B4-BE49-F238E27FC236}">
                <a16:creationId xmlns:a16="http://schemas.microsoft.com/office/drawing/2014/main" id="{BDEFB091-D796-47B0-B304-7E4D078EC3B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040470" y="367556"/>
            <a:ext cx="2052918" cy="588840"/>
          </a:xfrm>
          <a:prstGeom prst="rect">
            <a:avLst/>
          </a:prstGeom>
        </p:spPr>
      </p:pic>
      <p:sp>
        <p:nvSpPr>
          <p:cNvPr id="21" name="矩形 20">
            <a:extLst>
              <a:ext uri="{FF2B5EF4-FFF2-40B4-BE49-F238E27FC236}">
                <a16:creationId xmlns:a16="http://schemas.microsoft.com/office/drawing/2014/main" id="{D7ED2606-79C9-4FD6-8EE3-D52BE079EABF}"/>
              </a:ext>
            </a:extLst>
          </p:cNvPr>
          <p:cNvSpPr/>
          <p:nvPr/>
        </p:nvSpPr>
        <p:spPr>
          <a:xfrm>
            <a:off x="627532" y="5372043"/>
            <a:ext cx="8500553" cy="580415"/>
          </a:xfrm>
          <a:prstGeom prst="rect">
            <a:avLst/>
          </a:prstGeom>
          <a:effectLst/>
        </p:spPr>
        <p:txBody>
          <a:bodyPr wrap="square">
            <a:spAutoFit/>
          </a:bodyPr>
          <a:lstStyle/>
          <a:p>
            <a:pPr>
              <a:lnSpc>
                <a:spcPct val="150000"/>
              </a:lnSpc>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rPr>
              <a:t>日    期： </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rPr>
              <a:t>2022.07.25</a:t>
            </a:r>
          </a:p>
        </p:txBody>
      </p:sp>
      <p:cxnSp>
        <p:nvCxnSpPr>
          <p:cNvPr id="9" name="直接连接符 8">
            <a:extLst>
              <a:ext uri="{FF2B5EF4-FFF2-40B4-BE49-F238E27FC236}">
                <a16:creationId xmlns:a16="http://schemas.microsoft.com/office/drawing/2014/main" id="{0ECDB922-C1F8-43F4-82C5-D9C2F43D7AEA}"/>
              </a:ext>
            </a:extLst>
          </p:cNvPr>
          <p:cNvCxnSpPr/>
          <p:nvPr/>
        </p:nvCxnSpPr>
        <p:spPr>
          <a:xfrm>
            <a:off x="627532" y="1936377"/>
            <a:ext cx="6221506" cy="0"/>
          </a:xfrm>
          <a:prstGeom prst="line">
            <a:avLst/>
          </a:prstGeom>
          <a:ln w="19050">
            <a:gradFill>
              <a:gsLst>
                <a:gs pos="0">
                  <a:schemeClr val="accent1">
                    <a:lumMod val="5000"/>
                    <a:lumOff val="95000"/>
                  </a:schemeClr>
                </a:gs>
                <a:gs pos="100000">
                  <a:srgbClr val="0880B6"/>
                </a:gs>
              </a:gsLst>
              <a:lin ang="0" scaled="0"/>
            </a:gra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E055380-DDBB-4BF5-BD0D-B1D3DAA46745}"/>
              </a:ext>
            </a:extLst>
          </p:cNvPr>
          <p:cNvSpPr/>
          <p:nvPr/>
        </p:nvSpPr>
        <p:spPr>
          <a:xfrm>
            <a:off x="508975" y="1936377"/>
            <a:ext cx="9319828" cy="1338828"/>
          </a:xfrm>
          <a:prstGeom prst="rect">
            <a:avLst/>
          </a:prstGeom>
          <a:effectLst/>
        </p:spPr>
        <p:txBody>
          <a:bodyPr wrap="square">
            <a:spAutoFit/>
          </a:bodyPr>
          <a:lstStyle/>
          <a:p>
            <a:pPr>
              <a:lnSpc>
                <a:spcPct val="150000"/>
              </a:lnSpc>
            </a:pPr>
            <a:r>
              <a:rPr lang="zh-CN" altLang="en-US" sz="5400" b="1" dirty="0">
                <a:solidFill>
                  <a:schemeClr val="bg1"/>
                </a:solidFill>
                <a:latin typeface="Arial" panose="020B0604020202020204" pitchFamily="34" charset="0"/>
                <a:ea typeface="微软雅黑" panose="020B0503020204020204" pitchFamily="34" charset="-122"/>
              </a:rPr>
              <a:t>恭请各位老师批评指正</a:t>
            </a:r>
          </a:p>
        </p:txBody>
      </p:sp>
    </p:spTree>
    <p:extLst>
      <p:ext uri="{BB962C8B-B14F-4D97-AF65-F5344CB8AC3E}">
        <p14:creationId xmlns:p14="http://schemas.microsoft.com/office/powerpoint/2010/main" val="3461504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C0B897F2-64B0-1462-DFEB-83F0892511BB}"/>
              </a:ext>
            </a:extLst>
          </p:cNvPr>
          <p:cNvSpPr/>
          <p:nvPr/>
        </p:nvSpPr>
        <p:spPr>
          <a:xfrm>
            <a:off x="4619164" y="1230762"/>
            <a:ext cx="5201492" cy="658565"/>
          </a:xfrm>
          <a:prstGeom prst="roundRect">
            <a:avLst>
              <a:gd name="adj" fmla="val 9634"/>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1C217C2-69B8-41B8-B353-284040235720}"/>
              </a:ext>
            </a:extLst>
          </p:cNvPr>
          <p:cNvSpPr/>
          <p:nvPr/>
        </p:nvSpPr>
        <p:spPr>
          <a:xfrm rot="16200000">
            <a:off x="-1431036" y="1431036"/>
            <a:ext cx="6858000" cy="3995928"/>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6C92471-B0E0-499D-B6B3-D4811A97BDCE}"/>
              </a:ext>
            </a:extLst>
          </p:cNvPr>
          <p:cNvSpPr/>
          <p:nvPr/>
        </p:nvSpPr>
        <p:spPr>
          <a:xfrm>
            <a:off x="592950" y="758906"/>
            <a:ext cx="2960368" cy="1481816"/>
          </a:xfrm>
          <a:prstGeom prst="rect">
            <a:avLst/>
          </a:prstGeom>
          <a:effectLst/>
        </p:spPr>
        <p:txBody>
          <a:bodyPr wrap="square">
            <a:spAutoFit/>
          </a:bodyPr>
          <a:lstStyle/>
          <a:p>
            <a:pPr algn="r">
              <a:lnSpc>
                <a:spcPct val="150000"/>
              </a:lnSpc>
            </a:pPr>
            <a:r>
              <a:rPr lang="en-US" altLang="zh-CN" sz="3200" b="1" dirty="0">
                <a:solidFill>
                  <a:schemeClr val="bg1"/>
                </a:solidFill>
                <a:latin typeface="Arial" panose="020B0604020202020204" pitchFamily="34" charset="0"/>
                <a:ea typeface="微软雅黑" panose="020B0503020204020204" pitchFamily="34" charset="-122"/>
              </a:rPr>
              <a:t>CONTENTS</a:t>
            </a:r>
          </a:p>
          <a:p>
            <a:pPr algn="r">
              <a:lnSpc>
                <a:spcPct val="150000"/>
              </a:lnSpc>
            </a:pPr>
            <a:r>
              <a:rPr lang="zh-CN" altLang="en-US" sz="3200" b="1" dirty="0">
                <a:solidFill>
                  <a:schemeClr val="bg1"/>
                </a:solidFill>
                <a:latin typeface="Arial" panose="020B0604020202020204" pitchFamily="34" charset="0"/>
                <a:ea typeface="微软雅黑" panose="020B0503020204020204" pitchFamily="34" charset="-122"/>
              </a:rPr>
              <a:t>目录</a:t>
            </a:r>
          </a:p>
        </p:txBody>
      </p:sp>
      <p:sp>
        <p:nvSpPr>
          <p:cNvPr id="6" name="矩形 5">
            <a:extLst>
              <a:ext uri="{FF2B5EF4-FFF2-40B4-BE49-F238E27FC236}">
                <a16:creationId xmlns:a16="http://schemas.microsoft.com/office/drawing/2014/main" id="{957AEE36-71A6-48B3-B2C8-F766C6A81AA2}"/>
              </a:ext>
            </a:extLst>
          </p:cNvPr>
          <p:cNvSpPr/>
          <p:nvPr/>
        </p:nvSpPr>
        <p:spPr>
          <a:xfrm>
            <a:off x="4678860" y="969496"/>
            <a:ext cx="5260668" cy="901593"/>
          </a:xfrm>
          <a:prstGeom prst="rect">
            <a:avLst/>
          </a:prstGeom>
          <a:effectLst/>
        </p:spPr>
        <p:txBody>
          <a:bodyPr wrap="square">
            <a:spAutoFit/>
          </a:bodyPr>
          <a:lstStyle/>
          <a:p>
            <a:pPr>
              <a:lnSpc>
                <a:spcPct val="150000"/>
              </a:lnSpc>
            </a:pPr>
            <a:r>
              <a:rPr lang="en-US" altLang="zh-CN" sz="4000" b="1" i="1" dirty="0">
                <a:solidFill>
                  <a:schemeClr val="bg1"/>
                </a:solidFill>
                <a:latin typeface="Arial" panose="020B0604020202020204" pitchFamily="34" charset="0"/>
                <a:ea typeface="微软雅黑" panose="020B0503020204020204" pitchFamily="34" charset="-122"/>
              </a:rPr>
              <a:t>1</a:t>
            </a:r>
            <a:r>
              <a:rPr lang="en-US" altLang="zh-CN" sz="2400" b="1" dirty="0">
                <a:solidFill>
                  <a:schemeClr val="bg1"/>
                </a:solidFill>
                <a:latin typeface="Arial" panose="020B0604020202020204" pitchFamily="34" charset="0"/>
                <a:ea typeface="微软雅黑" panose="020B0503020204020204" pitchFamily="34" charset="-122"/>
              </a:rPr>
              <a:t>   </a:t>
            </a:r>
            <a:r>
              <a:rPr lang="zh-CN" altLang="en-US" sz="2400" b="1" dirty="0">
                <a:solidFill>
                  <a:schemeClr val="bg1"/>
                </a:solidFill>
                <a:latin typeface="Arial" panose="020B0604020202020204" pitchFamily="34" charset="0"/>
                <a:ea typeface="微软雅黑" panose="020B0503020204020204" pitchFamily="34" charset="-122"/>
              </a:rPr>
              <a:t>先进连接方法介绍</a:t>
            </a:r>
          </a:p>
        </p:txBody>
      </p:sp>
      <p:sp>
        <p:nvSpPr>
          <p:cNvPr id="8" name="矩形 7">
            <a:extLst>
              <a:ext uri="{FF2B5EF4-FFF2-40B4-BE49-F238E27FC236}">
                <a16:creationId xmlns:a16="http://schemas.microsoft.com/office/drawing/2014/main" id="{DEC8ABCE-224C-421D-96A4-69008A4C307F}"/>
              </a:ext>
            </a:extLst>
          </p:cNvPr>
          <p:cNvSpPr/>
          <p:nvPr/>
        </p:nvSpPr>
        <p:spPr>
          <a:xfrm>
            <a:off x="4678860" y="2043069"/>
            <a:ext cx="5815376"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2</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金属与玻璃连接的国内外研究现状</a:t>
            </a:r>
          </a:p>
        </p:txBody>
      </p:sp>
      <p:sp>
        <p:nvSpPr>
          <p:cNvPr id="9" name="矩形 8">
            <a:extLst>
              <a:ext uri="{FF2B5EF4-FFF2-40B4-BE49-F238E27FC236}">
                <a16:creationId xmlns:a16="http://schemas.microsoft.com/office/drawing/2014/main" id="{DBA798C4-7128-43E1-A619-2A0B6881FE67}"/>
              </a:ext>
            </a:extLst>
          </p:cNvPr>
          <p:cNvSpPr/>
          <p:nvPr/>
        </p:nvSpPr>
        <p:spPr>
          <a:xfrm>
            <a:off x="4678859" y="4190214"/>
            <a:ext cx="6319577"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4</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金属与玻璃连接实践</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以望远镜为例</a:t>
            </a:r>
          </a:p>
        </p:txBody>
      </p:sp>
      <p:sp>
        <p:nvSpPr>
          <p:cNvPr id="10" name="矩形 9">
            <a:extLst>
              <a:ext uri="{FF2B5EF4-FFF2-40B4-BE49-F238E27FC236}">
                <a16:creationId xmlns:a16="http://schemas.microsoft.com/office/drawing/2014/main" id="{4ED4D0A5-E141-492A-BDB7-FF5B8EFACF16}"/>
              </a:ext>
            </a:extLst>
          </p:cNvPr>
          <p:cNvSpPr/>
          <p:nvPr/>
        </p:nvSpPr>
        <p:spPr>
          <a:xfrm>
            <a:off x="4678860" y="3116641"/>
            <a:ext cx="7308924" cy="901593"/>
          </a:xfrm>
          <a:prstGeom prst="rect">
            <a:avLst/>
          </a:prstGeom>
          <a:effectLst/>
        </p:spPr>
        <p:txBody>
          <a:bodyPr wrap="square">
            <a:spAutoFit/>
          </a:bodyPr>
          <a:lstStyle/>
          <a:p>
            <a:pPr eaLnBrk="0">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3</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Ti/K9</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玻璃和</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TC4/K9</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玻璃扩散焊工艺及机理研究</a:t>
            </a:r>
          </a:p>
        </p:txBody>
      </p:sp>
      <p:sp>
        <p:nvSpPr>
          <p:cNvPr id="2" name="文本框 1">
            <a:extLst>
              <a:ext uri="{FF2B5EF4-FFF2-40B4-BE49-F238E27FC236}">
                <a16:creationId xmlns:a16="http://schemas.microsoft.com/office/drawing/2014/main" id="{1D4FB7BF-C90F-4322-967C-EFCAA8343DD5}"/>
              </a:ext>
            </a:extLst>
          </p:cNvPr>
          <p:cNvSpPr txBox="1"/>
          <p:nvPr/>
        </p:nvSpPr>
        <p:spPr>
          <a:xfrm rot="16200000">
            <a:off x="924981" y="3032909"/>
            <a:ext cx="3385542" cy="5971160"/>
          </a:xfrm>
          <a:prstGeom prst="rect">
            <a:avLst/>
          </a:prstGeom>
          <a:noFill/>
        </p:spPr>
        <p:txBody>
          <a:bodyPr vert="eaVert" wrap="square" rtlCol="0">
            <a:spAutoFit/>
          </a:bodyPr>
          <a:lstStyle/>
          <a:p>
            <a:r>
              <a:rPr lang="en-US" altLang="zh-CN" sz="20800" dirty="0">
                <a:ln w="12700">
                  <a:solidFill>
                    <a:srgbClr val="066188"/>
                  </a:solidFill>
                </a:ln>
                <a:noFill/>
                <a:latin typeface="方正姚体" panose="02010601030101010101" pitchFamily="2" charset="-122"/>
                <a:ea typeface="方正姚体" panose="02010601030101010101" pitchFamily="2" charset="-122"/>
              </a:rPr>
              <a:t>HIT</a:t>
            </a:r>
            <a:endParaRPr lang="zh-CN" altLang="en-US" sz="20800" dirty="0">
              <a:ln w="12700">
                <a:solidFill>
                  <a:srgbClr val="066188"/>
                </a:solidFill>
              </a:ln>
              <a:no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32367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1680BED8-ECA6-4C02-A311-4E04CBD14E28}"/>
              </a:ext>
            </a:extLst>
          </p:cNvPr>
          <p:cNvGrpSpPr/>
          <p:nvPr/>
        </p:nvGrpSpPr>
        <p:grpSpPr>
          <a:xfrm>
            <a:off x="1792176" y="108575"/>
            <a:ext cx="8607648" cy="338555"/>
            <a:chOff x="-886327" y="6353108"/>
            <a:chExt cx="8607648" cy="338555"/>
          </a:xfrm>
        </p:grpSpPr>
        <p:sp>
          <p:nvSpPr>
            <p:cNvPr id="5" name="矩形 4">
              <a:extLst>
                <a:ext uri="{FF2B5EF4-FFF2-40B4-BE49-F238E27FC236}">
                  <a16:creationId xmlns:a16="http://schemas.microsoft.com/office/drawing/2014/main" id="{4BA939F9-4CE2-4A5B-ACE0-69B685E05DA1}"/>
                </a:ext>
              </a:extLst>
            </p:cNvPr>
            <p:cNvSpPr/>
            <p:nvPr/>
          </p:nvSpPr>
          <p:spPr>
            <a:xfrm>
              <a:off x="-886327" y="6353108"/>
              <a:ext cx="1923527"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先进连接方法介绍</a:t>
              </a:r>
            </a:p>
          </p:txBody>
        </p:sp>
        <p:sp>
          <p:nvSpPr>
            <p:cNvPr id="6" name="矩形 5">
              <a:extLst>
                <a:ext uri="{FF2B5EF4-FFF2-40B4-BE49-F238E27FC236}">
                  <a16:creationId xmlns:a16="http://schemas.microsoft.com/office/drawing/2014/main" id="{27092B66-8520-40DC-A294-C8E7FF2F41C3}"/>
                </a:ext>
              </a:extLst>
            </p:cNvPr>
            <p:cNvSpPr/>
            <p:nvPr/>
          </p:nvSpPr>
          <p:spPr>
            <a:xfrm>
              <a:off x="1646807" y="6383886"/>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国内外研究现状</a:t>
              </a:r>
            </a:p>
          </p:txBody>
        </p:sp>
        <p:sp>
          <p:nvSpPr>
            <p:cNvPr id="69" name="矩形 68">
              <a:extLst>
                <a:ext uri="{FF2B5EF4-FFF2-40B4-BE49-F238E27FC236}">
                  <a16:creationId xmlns:a16="http://schemas.microsoft.com/office/drawing/2014/main" id="{235E879C-069C-4881-BD02-8445DC4F3F3B}"/>
                </a:ext>
              </a:extLst>
            </p:cNvPr>
            <p:cNvSpPr/>
            <p:nvPr/>
          </p:nvSpPr>
          <p:spPr>
            <a:xfrm>
              <a:off x="3874847" y="6383886"/>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主要研究内容</a:t>
              </a:r>
            </a:p>
          </p:txBody>
        </p:sp>
        <p:sp>
          <p:nvSpPr>
            <p:cNvPr id="68" name="矩形 67">
              <a:extLst>
                <a:ext uri="{FF2B5EF4-FFF2-40B4-BE49-F238E27FC236}">
                  <a16:creationId xmlns:a16="http://schemas.microsoft.com/office/drawing/2014/main" id="{E278895D-05DD-7F74-DEF3-C46494A731E3}"/>
                </a:ext>
              </a:extLst>
            </p:cNvPr>
            <p:cNvSpPr/>
            <p:nvPr/>
          </p:nvSpPr>
          <p:spPr>
            <a:xfrm>
              <a:off x="6102888" y="6383886"/>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实践案例</a:t>
              </a:r>
            </a:p>
          </p:txBody>
        </p:sp>
      </p:grpSp>
      <p:sp>
        <p:nvSpPr>
          <p:cNvPr id="21" name="等腰三角形 20"/>
          <p:cNvSpPr/>
          <p:nvPr/>
        </p:nvSpPr>
        <p:spPr>
          <a:xfrm>
            <a:off x="2693823"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56B1A602-7599-48BD-B3F6-4B9E23C965E5}"/>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01</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sp>
        <p:nvSpPr>
          <p:cNvPr id="71" name="矩形 70">
            <a:extLst>
              <a:ext uri="{FF2B5EF4-FFF2-40B4-BE49-F238E27FC236}">
                <a16:creationId xmlns:a16="http://schemas.microsoft.com/office/drawing/2014/main" id="{1B702114-99AB-7585-C5F0-CF1B3661C83E}"/>
              </a:ext>
            </a:extLst>
          </p:cNvPr>
          <p:cNvSpPr/>
          <p:nvPr/>
        </p:nvSpPr>
        <p:spPr>
          <a:xfrm>
            <a:off x="401034" y="623623"/>
            <a:ext cx="2507190"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常用焊接方法</a:t>
            </a:r>
          </a:p>
        </p:txBody>
      </p:sp>
      <p:sp>
        <p:nvSpPr>
          <p:cNvPr id="72" name="矩形 71">
            <a:extLst>
              <a:ext uri="{FF2B5EF4-FFF2-40B4-BE49-F238E27FC236}">
                <a16:creationId xmlns:a16="http://schemas.microsoft.com/office/drawing/2014/main" id="{30802C37-982B-7CE6-C3E1-FBF787CB0250}"/>
              </a:ext>
            </a:extLst>
          </p:cNvPr>
          <p:cNvSpPr/>
          <p:nvPr/>
        </p:nvSpPr>
        <p:spPr>
          <a:xfrm>
            <a:off x="954441" y="1065826"/>
            <a:ext cx="1946114" cy="338554"/>
          </a:xfrm>
          <a:prstGeom prst="rect">
            <a:avLst/>
          </a:prstGeom>
          <a:effectLst/>
        </p:spPr>
        <p:txBody>
          <a:bodyPr wrap="square">
            <a:spAutoFit/>
          </a:bodyPr>
          <a:lstStyle/>
          <a:p>
            <a:pPr algn="ctr"/>
            <a:r>
              <a:rPr lang="zh-CN" altLang="en-US" sz="1600" b="1" i="0" dirty="0">
                <a:solidFill>
                  <a:srgbClr val="121212"/>
                </a:solidFill>
                <a:effectLst/>
                <a:latin typeface="微软雅黑" panose="020B0503020204020204" pitchFamily="34" charset="-122"/>
                <a:ea typeface="微软雅黑" panose="020B0503020204020204" pitchFamily="34" charset="-122"/>
              </a:rPr>
              <a:t>焊条电弧焊</a:t>
            </a:r>
          </a:p>
        </p:txBody>
      </p:sp>
      <p:pic>
        <p:nvPicPr>
          <p:cNvPr id="2" name="Picture 2" descr="焊条电弧焊 的图像结果">
            <a:extLst>
              <a:ext uri="{FF2B5EF4-FFF2-40B4-BE49-F238E27FC236}">
                <a16:creationId xmlns:a16="http://schemas.microsoft.com/office/drawing/2014/main" id="{C7CF858D-ED65-E96B-A787-F4D5595A8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773" y="1537741"/>
            <a:ext cx="1961451" cy="1322664"/>
          </a:xfrm>
          <a:prstGeom prst="rect">
            <a:avLst/>
          </a:prstGeom>
          <a:noFill/>
          <a:extLst>
            <a:ext uri="{909E8E84-426E-40DD-AFC4-6F175D3DCCD1}">
              <a14:hiddenFill xmlns:a14="http://schemas.microsoft.com/office/drawing/2010/main">
                <a:solidFill>
                  <a:srgbClr val="FFFFFF"/>
                </a:solidFill>
              </a14:hiddenFill>
            </a:ext>
          </a:extLst>
        </p:spPr>
      </p:pic>
      <p:sp>
        <p:nvSpPr>
          <p:cNvPr id="73" name="矩形 72">
            <a:extLst>
              <a:ext uri="{FF2B5EF4-FFF2-40B4-BE49-F238E27FC236}">
                <a16:creationId xmlns:a16="http://schemas.microsoft.com/office/drawing/2014/main" id="{0526EB28-47FD-7173-96C2-9C2AFCDBB018}"/>
              </a:ext>
            </a:extLst>
          </p:cNvPr>
          <p:cNvSpPr/>
          <p:nvPr/>
        </p:nvSpPr>
        <p:spPr>
          <a:xfrm>
            <a:off x="3670002" y="1065826"/>
            <a:ext cx="1946114" cy="338554"/>
          </a:xfrm>
          <a:prstGeom prst="rect">
            <a:avLst/>
          </a:prstGeom>
          <a:effectLst/>
        </p:spPr>
        <p:txBody>
          <a:bodyPr wrap="square">
            <a:spAutoFit/>
          </a:bodyPr>
          <a:lstStyle/>
          <a:p>
            <a:pPr algn="ctr"/>
            <a:r>
              <a:rPr lang="zh-CN" altLang="en-US" sz="1600" b="1" dirty="0">
                <a:solidFill>
                  <a:srgbClr val="121212"/>
                </a:solidFill>
                <a:latin typeface="微软雅黑" panose="020B0503020204020204" pitchFamily="34" charset="-122"/>
                <a:ea typeface="微软雅黑" panose="020B0503020204020204" pitchFamily="34" charset="-122"/>
              </a:rPr>
              <a:t>氩弧</a:t>
            </a:r>
            <a:r>
              <a:rPr lang="zh-CN" altLang="en-US" sz="1600" b="1" i="0" dirty="0">
                <a:solidFill>
                  <a:srgbClr val="121212"/>
                </a:solidFill>
                <a:effectLst/>
                <a:latin typeface="微软雅黑" panose="020B0503020204020204" pitchFamily="34" charset="-122"/>
                <a:ea typeface="微软雅黑" panose="020B0503020204020204" pitchFamily="34" charset="-122"/>
              </a:rPr>
              <a:t>焊</a:t>
            </a:r>
          </a:p>
        </p:txBody>
      </p:sp>
      <p:pic>
        <p:nvPicPr>
          <p:cNvPr id="8" name="Picture 4" descr="氩弧焊 的图像结果">
            <a:extLst>
              <a:ext uri="{FF2B5EF4-FFF2-40B4-BE49-F238E27FC236}">
                <a16:creationId xmlns:a16="http://schemas.microsoft.com/office/drawing/2014/main" id="{A1414918-28FB-7C77-EFE9-D6349FDC5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336" y="1537741"/>
            <a:ext cx="2067447" cy="1324343"/>
          </a:xfrm>
          <a:prstGeom prst="rect">
            <a:avLst/>
          </a:prstGeom>
          <a:noFill/>
          <a:extLst>
            <a:ext uri="{909E8E84-426E-40DD-AFC4-6F175D3DCCD1}">
              <a14:hiddenFill xmlns:a14="http://schemas.microsoft.com/office/drawing/2010/main">
                <a:solidFill>
                  <a:srgbClr val="FFFFFF"/>
                </a:solidFill>
              </a14:hiddenFill>
            </a:ext>
          </a:extLst>
        </p:spPr>
      </p:pic>
      <p:sp>
        <p:nvSpPr>
          <p:cNvPr id="74" name="矩形 73">
            <a:extLst>
              <a:ext uri="{FF2B5EF4-FFF2-40B4-BE49-F238E27FC236}">
                <a16:creationId xmlns:a16="http://schemas.microsoft.com/office/drawing/2014/main" id="{4EC42E98-7EE3-86BD-C65A-8F7FB4FDAA23}"/>
              </a:ext>
            </a:extLst>
          </p:cNvPr>
          <p:cNvSpPr/>
          <p:nvPr/>
        </p:nvSpPr>
        <p:spPr>
          <a:xfrm>
            <a:off x="6420772" y="1065826"/>
            <a:ext cx="1946114" cy="338554"/>
          </a:xfrm>
          <a:prstGeom prst="rect">
            <a:avLst/>
          </a:prstGeom>
          <a:effectLst/>
        </p:spPr>
        <p:txBody>
          <a:bodyPr wrap="square">
            <a:spAutoFit/>
          </a:bodyPr>
          <a:lstStyle/>
          <a:p>
            <a:pPr algn="ctr"/>
            <a:r>
              <a:rPr lang="zh-CN" altLang="en-US" sz="1600" b="1" i="0" dirty="0">
                <a:solidFill>
                  <a:srgbClr val="121212"/>
                </a:solidFill>
                <a:effectLst/>
                <a:latin typeface="微软雅黑" panose="020B0503020204020204" pitchFamily="34" charset="-122"/>
                <a:ea typeface="微软雅黑" panose="020B0503020204020204" pitchFamily="34" charset="-122"/>
              </a:rPr>
              <a:t>气焊</a:t>
            </a:r>
          </a:p>
        </p:txBody>
      </p:sp>
      <p:pic>
        <p:nvPicPr>
          <p:cNvPr id="10" name="Picture 6" descr="气焊 的图像结果">
            <a:extLst>
              <a:ext uri="{FF2B5EF4-FFF2-40B4-BE49-F238E27FC236}">
                <a16:creationId xmlns:a16="http://schemas.microsoft.com/office/drawing/2014/main" id="{FC901526-4435-8362-AB4C-8819452F6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294" y="1537156"/>
            <a:ext cx="1813071" cy="13232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塑料焊 的图像结果">
            <a:extLst>
              <a:ext uri="{FF2B5EF4-FFF2-40B4-BE49-F238E27FC236}">
                <a16:creationId xmlns:a16="http://schemas.microsoft.com/office/drawing/2014/main" id="{91D8BD4E-7989-1640-F4B4-242EB9180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4542" y="1529596"/>
            <a:ext cx="2003525" cy="1330809"/>
          </a:xfrm>
          <a:prstGeom prst="rect">
            <a:avLst/>
          </a:prstGeom>
          <a:noFill/>
          <a:extLst>
            <a:ext uri="{909E8E84-426E-40DD-AFC4-6F175D3DCCD1}">
              <a14:hiddenFill xmlns:a14="http://schemas.microsoft.com/office/drawing/2010/main">
                <a:solidFill>
                  <a:srgbClr val="FFFFFF"/>
                </a:solidFill>
              </a14:hiddenFill>
            </a:ext>
          </a:extLst>
        </p:spPr>
      </p:pic>
      <p:sp>
        <p:nvSpPr>
          <p:cNvPr id="75" name="矩形 74">
            <a:extLst>
              <a:ext uri="{FF2B5EF4-FFF2-40B4-BE49-F238E27FC236}">
                <a16:creationId xmlns:a16="http://schemas.microsoft.com/office/drawing/2014/main" id="{27E8AAB0-AE4A-0C6E-2663-EF0BB1FDC0BD}"/>
              </a:ext>
            </a:extLst>
          </p:cNvPr>
          <p:cNvSpPr/>
          <p:nvPr/>
        </p:nvSpPr>
        <p:spPr>
          <a:xfrm>
            <a:off x="9053247" y="1065826"/>
            <a:ext cx="1946114" cy="338554"/>
          </a:xfrm>
          <a:prstGeom prst="rect">
            <a:avLst/>
          </a:prstGeom>
          <a:effectLst/>
        </p:spPr>
        <p:txBody>
          <a:bodyPr wrap="square">
            <a:spAutoFit/>
          </a:bodyPr>
          <a:lstStyle/>
          <a:p>
            <a:pPr algn="ctr"/>
            <a:r>
              <a:rPr lang="zh-CN" altLang="en-US" sz="1600" b="1" i="0" dirty="0">
                <a:solidFill>
                  <a:srgbClr val="121212"/>
                </a:solidFill>
                <a:effectLst/>
                <a:latin typeface="微软雅黑" panose="020B0503020204020204" pitchFamily="34" charset="-122"/>
                <a:ea typeface="微软雅黑" panose="020B0503020204020204" pitchFamily="34" charset="-122"/>
              </a:rPr>
              <a:t>塑料焊</a:t>
            </a:r>
          </a:p>
        </p:txBody>
      </p:sp>
      <p:sp>
        <p:nvSpPr>
          <p:cNvPr id="76" name="矩形 75">
            <a:extLst>
              <a:ext uri="{FF2B5EF4-FFF2-40B4-BE49-F238E27FC236}">
                <a16:creationId xmlns:a16="http://schemas.microsoft.com/office/drawing/2014/main" id="{507EC4E1-BBFD-01A4-6D4F-1C25231677E1}"/>
              </a:ext>
            </a:extLst>
          </p:cNvPr>
          <p:cNvSpPr/>
          <p:nvPr/>
        </p:nvSpPr>
        <p:spPr>
          <a:xfrm>
            <a:off x="401034" y="3392518"/>
            <a:ext cx="2507190"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先进连接方法</a:t>
            </a:r>
          </a:p>
        </p:txBody>
      </p:sp>
      <p:pic>
        <p:nvPicPr>
          <p:cNvPr id="1034" name="Picture 10" descr="水下湿法焊接 的图像结果">
            <a:extLst>
              <a:ext uri="{FF2B5EF4-FFF2-40B4-BE49-F238E27FC236}">
                <a16:creationId xmlns:a16="http://schemas.microsoft.com/office/drawing/2014/main" id="{FF990742-CF14-42A9-5639-14D0B0F616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441" y="4750211"/>
            <a:ext cx="1958102" cy="1345261"/>
          </a:xfrm>
          <a:prstGeom prst="rect">
            <a:avLst/>
          </a:prstGeom>
          <a:noFill/>
          <a:extLst>
            <a:ext uri="{909E8E84-426E-40DD-AFC4-6F175D3DCCD1}">
              <a14:hiddenFill xmlns:a14="http://schemas.microsoft.com/office/drawing/2010/main">
                <a:solidFill>
                  <a:srgbClr val="FFFFFF"/>
                </a:solidFill>
              </a14:hiddenFill>
            </a:ext>
          </a:extLst>
        </p:spPr>
      </p:pic>
      <p:sp>
        <p:nvSpPr>
          <p:cNvPr id="77" name="矩形 76">
            <a:extLst>
              <a:ext uri="{FF2B5EF4-FFF2-40B4-BE49-F238E27FC236}">
                <a16:creationId xmlns:a16="http://schemas.microsoft.com/office/drawing/2014/main" id="{BE292B04-48C3-F9AF-0579-DA201C1B6D26}"/>
              </a:ext>
            </a:extLst>
          </p:cNvPr>
          <p:cNvSpPr/>
          <p:nvPr/>
        </p:nvSpPr>
        <p:spPr>
          <a:xfrm>
            <a:off x="954441" y="4203550"/>
            <a:ext cx="1946114" cy="338554"/>
          </a:xfrm>
          <a:prstGeom prst="rect">
            <a:avLst/>
          </a:prstGeom>
          <a:effectLst/>
        </p:spPr>
        <p:txBody>
          <a:bodyPr wrap="square">
            <a:spAutoFit/>
          </a:bodyPr>
          <a:lstStyle/>
          <a:p>
            <a:pPr algn="ctr"/>
            <a:r>
              <a:rPr lang="zh-CN" altLang="en-US" sz="1600" b="1" dirty="0">
                <a:solidFill>
                  <a:srgbClr val="121212"/>
                </a:solidFill>
                <a:latin typeface="微软雅黑" panose="020B0503020204020204" pitchFamily="34" charset="-122"/>
                <a:ea typeface="微软雅黑" panose="020B0503020204020204" pitchFamily="34" charset="-122"/>
              </a:rPr>
              <a:t>水下湿法焊接</a:t>
            </a:r>
            <a:endParaRPr lang="zh-CN" altLang="en-US" sz="1600" b="1" i="0" dirty="0">
              <a:solidFill>
                <a:srgbClr val="121212"/>
              </a:solidFill>
              <a:effectLst/>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01D9DB13-B92F-B52A-D183-46C4E23CAEB8}"/>
              </a:ext>
            </a:extLst>
          </p:cNvPr>
          <p:cNvSpPr/>
          <p:nvPr/>
        </p:nvSpPr>
        <p:spPr>
          <a:xfrm>
            <a:off x="3441426" y="4207601"/>
            <a:ext cx="1946114" cy="338554"/>
          </a:xfrm>
          <a:prstGeom prst="rect">
            <a:avLst/>
          </a:prstGeom>
          <a:effectLst/>
        </p:spPr>
        <p:txBody>
          <a:bodyPr wrap="square">
            <a:spAutoFit/>
          </a:bodyPr>
          <a:lstStyle/>
          <a:p>
            <a:pPr algn="ctr"/>
            <a:r>
              <a:rPr lang="zh-CN" altLang="en-US" sz="1600" b="1" dirty="0">
                <a:solidFill>
                  <a:srgbClr val="121212"/>
                </a:solidFill>
                <a:latin typeface="微软雅黑" panose="020B0503020204020204" pitchFamily="34" charset="-122"/>
                <a:ea typeface="微软雅黑" panose="020B0503020204020204" pitchFamily="34" charset="-122"/>
              </a:rPr>
              <a:t>超声</a:t>
            </a:r>
            <a:r>
              <a:rPr lang="zh-CN" altLang="en-US" sz="1600" b="1" i="0" dirty="0">
                <a:solidFill>
                  <a:srgbClr val="121212"/>
                </a:solidFill>
                <a:effectLst/>
                <a:latin typeface="微软雅黑" panose="020B0503020204020204" pitchFamily="34" charset="-122"/>
                <a:ea typeface="微软雅黑" panose="020B0503020204020204" pitchFamily="34" charset="-122"/>
              </a:rPr>
              <a:t>焊</a:t>
            </a:r>
          </a:p>
        </p:txBody>
      </p:sp>
      <p:sp>
        <p:nvSpPr>
          <p:cNvPr id="80" name="矩形 79">
            <a:extLst>
              <a:ext uri="{FF2B5EF4-FFF2-40B4-BE49-F238E27FC236}">
                <a16:creationId xmlns:a16="http://schemas.microsoft.com/office/drawing/2014/main" id="{E0130436-4509-2779-D718-7E716FFDA30D}"/>
              </a:ext>
            </a:extLst>
          </p:cNvPr>
          <p:cNvSpPr/>
          <p:nvPr/>
        </p:nvSpPr>
        <p:spPr>
          <a:xfrm>
            <a:off x="6225669" y="4203550"/>
            <a:ext cx="1946114" cy="338554"/>
          </a:xfrm>
          <a:prstGeom prst="rect">
            <a:avLst/>
          </a:prstGeom>
          <a:effectLst/>
        </p:spPr>
        <p:txBody>
          <a:bodyPr wrap="square">
            <a:spAutoFit/>
          </a:bodyPr>
          <a:lstStyle/>
          <a:p>
            <a:pPr algn="ctr"/>
            <a:r>
              <a:rPr lang="zh-CN" altLang="en-US" sz="1600" b="1" i="0" dirty="0">
                <a:solidFill>
                  <a:srgbClr val="121212"/>
                </a:solidFill>
                <a:effectLst/>
                <a:latin typeface="微软雅黑" panose="020B0503020204020204" pitchFamily="34" charset="-122"/>
                <a:ea typeface="微软雅黑" panose="020B0503020204020204" pitchFamily="34" charset="-122"/>
              </a:rPr>
              <a:t>激光焊</a:t>
            </a:r>
          </a:p>
        </p:txBody>
      </p:sp>
      <p:sp>
        <p:nvSpPr>
          <p:cNvPr id="83" name="矩形 82">
            <a:extLst>
              <a:ext uri="{FF2B5EF4-FFF2-40B4-BE49-F238E27FC236}">
                <a16:creationId xmlns:a16="http://schemas.microsoft.com/office/drawing/2014/main" id="{56DC4184-FE9E-DDAF-1565-6CD761084EF0}"/>
              </a:ext>
            </a:extLst>
          </p:cNvPr>
          <p:cNvSpPr/>
          <p:nvPr/>
        </p:nvSpPr>
        <p:spPr>
          <a:xfrm>
            <a:off x="9053247" y="4207601"/>
            <a:ext cx="1946114" cy="338554"/>
          </a:xfrm>
          <a:prstGeom prst="rect">
            <a:avLst/>
          </a:prstGeom>
          <a:effectLst/>
        </p:spPr>
        <p:txBody>
          <a:bodyPr wrap="square">
            <a:spAutoFit/>
          </a:bodyPr>
          <a:lstStyle/>
          <a:p>
            <a:pPr algn="ctr"/>
            <a:r>
              <a:rPr lang="zh-CN" altLang="en-US" sz="1600" b="1" i="0" dirty="0">
                <a:solidFill>
                  <a:srgbClr val="121212"/>
                </a:solidFill>
                <a:effectLst/>
                <a:latin typeface="微软雅黑" panose="020B0503020204020204" pitchFamily="34" charset="-122"/>
                <a:ea typeface="微软雅黑" panose="020B0503020204020204" pitchFamily="34" charset="-122"/>
              </a:rPr>
              <a:t>搅拌焊</a:t>
            </a:r>
          </a:p>
        </p:txBody>
      </p:sp>
      <p:pic>
        <p:nvPicPr>
          <p:cNvPr id="1036" name="Picture 12" descr="超声焊 的图像结果">
            <a:extLst>
              <a:ext uri="{FF2B5EF4-FFF2-40B4-BE49-F238E27FC236}">
                <a16:creationId xmlns:a16="http://schemas.microsoft.com/office/drawing/2014/main" id="{CCA066E1-C629-5006-C5CB-C0959DE99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8399" y="4750211"/>
            <a:ext cx="1632168" cy="13233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激光焊 的图像结果">
            <a:extLst>
              <a:ext uri="{FF2B5EF4-FFF2-40B4-BE49-F238E27FC236}">
                <a16:creationId xmlns:a16="http://schemas.microsoft.com/office/drawing/2014/main" id="{20DF0144-1A8F-617F-5E3B-62829731FD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6783" y="4884678"/>
            <a:ext cx="3105150"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搅拌焊 的图像结果">
            <a:extLst>
              <a:ext uri="{FF2B5EF4-FFF2-40B4-BE49-F238E27FC236}">
                <a16:creationId xmlns:a16="http://schemas.microsoft.com/office/drawing/2014/main" id="{9CBFC360-E6E7-2E42-A57F-9AEB9FAA2F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70587" y="4750211"/>
            <a:ext cx="1277998" cy="1345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132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C0B897F2-64B0-1462-DFEB-83F0892511BB}"/>
              </a:ext>
            </a:extLst>
          </p:cNvPr>
          <p:cNvSpPr/>
          <p:nvPr/>
        </p:nvSpPr>
        <p:spPr>
          <a:xfrm>
            <a:off x="4619163" y="2286096"/>
            <a:ext cx="5640573" cy="658565"/>
          </a:xfrm>
          <a:prstGeom prst="roundRect">
            <a:avLst>
              <a:gd name="adj" fmla="val 9634"/>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1C217C2-69B8-41B8-B353-284040235720}"/>
              </a:ext>
            </a:extLst>
          </p:cNvPr>
          <p:cNvSpPr/>
          <p:nvPr/>
        </p:nvSpPr>
        <p:spPr>
          <a:xfrm rot="16200000">
            <a:off x="-1431036" y="1431036"/>
            <a:ext cx="6858000" cy="3995928"/>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6C92471-B0E0-499D-B6B3-D4811A97BDCE}"/>
              </a:ext>
            </a:extLst>
          </p:cNvPr>
          <p:cNvSpPr/>
          <p:nvPr/>
        </p:nvSpPr>
        <p:spPr>
          <a:xfrm>
            <a:off x="592950" y="758906"/>
            <a:ext cx="2960368" cy="1481816"/>
          </a:xfrm>
          <a:prstGeom prst="rect">
            <a:avLst/>
          </a:prstGeom>
          <a:effectLst/>
        </p:spPr>
        <p:txBody>
          <a:bodyPr wrap="square">
            <a:spAutoFit/>
          </a:bodyPr>
          <a:lstStyle/>
          <a:p>
            <a:pPr algn="r">
              <a:lnSpc>
                <a:spcPct val="150000"/>
              </a:lnSpc>
            </a:pPr>
            <a:r>
              <a:rPr lang="en-US" altLang="zh-CN" sz="3200" b="1" dirty="0">
                <a:solidFill>
                  <a:schemeClr val="bg1"/>
                </a:solidFill>
                <a:latin typeface="Arial" panose="020B0604020202020204" pitchFamily="34" charset="0"/>
                <a:ea typeface="微软雅黑" panose="020B0503020204020204" pitchFamily="34" charset="-122"/>
              </a:rPr>
              <a:t>CONTENTS</a:t>
            </a:r>
          </a:p>
          <a:p>
            <a:pPr algn="r">
              <a:lnSpc>
                <a:spcPct val="150000"/>
              </a:lnSpc>
            </a:pPr>
            <a:r>
              <a:rPr lang="zh-CN" altLang="en-US" sz="3200" b="1" dirty="0">
                <a:solidFill>
                  <a:schemeClr val="bg1"/>
                </a:solidFill>
                <a:latin typeface="Arial" panose="020B0604020202020204" pitchFamily="34" charset="0"/>
                <a:ea typeface="微软雅黑" panose="020B0503020204020204" pitchFamily="34" charset="-122"/>
              </a:rPr>
              <a:t>目录</a:t>
            </a:r>
          </a:p>
        </p:txBody>
      </p:sp>
      <p:sp>
        <p:nvSpPr>
          <p:cNvPr id="6" name="矩形 5">
            <a:extLst>
              <a:ext uri="{FF2B5EF4-FFF2-40B4-BE49-F238E27FC236}">
                <a16:creationId xmlns:a16="http://schemas.microsoft.com/office/drawing/2014/main" id="{957AEE36-71A6-48B3-B2C8-F766C6A81AA2}"/>
              </a:ext>
            </a:extLst>
          </p:cNvPr>
          <p:cNvSpPr/>
          <p:nvPr/>
        </p:nvSpPr>
        <p:spPr>
          <a:xfrm>
            <a:off x="4678860" y="969496"/>
            <a:ext cx="5260668"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1</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先进连接方法介绍</a:t>
            </a:r>
          </a:p>
        </p:txBody>
      </p:sp>
      <p:sp>
        <p:nvSpPr>
          <p:cNvPr id="8" name="矩形 7">
            <a:extLst>
              <a:ext uri="{FF2B5EF4-FFF2-40B4-BE49-F238E27FC236}">
                <a16:creationId xmlns:a16="http://schemas.microsoft.com/office/drawing/2014/main" id="{DEC8ABCE-224C-421D-96A4-69008A4C307F}"/>
              </a:ext>
            </a:extLst>
          </p:cNvPr>
          <p:cNvSpPr/>
          <p:nvPr/>
        </p:nvSpPr>
        <p:spPr>
          <a:xfrm>
            <a:off x="4678860" y="2043069"/>
            <a:ext cx="5815376" cy="901593"/>
          </a:xfrm>
          <a:prstGeom prst="rect">
            <a:avLst/>
          </a:prstGeom>
          <a:effectLst/>
        </p:spPr>
        <p:txBody>
          <a:bodyPr wrap="square">
            <a:spAutoFit/>
          </a:bodyPr>
          <a:lstStyle/>
          <a:p>
            <a:pPr>
              <a:lnSpc>
                <a:spcPct val="150000"/>
              </a:lnSpc>
            </a:pPr>
            <a:r>
              <a:rPr lang="en-US" altLang="zh-CN" sz="4000" b="1" i="1" dirty="0">
                <a:solidFill>
                  <a:schemeClr val="bg1"/>
                </a:solidFill>
                <a:latin typeface="Arial" panose="020B0604020202020204" pitchFamily="34" charset="0"/>
                <a:ea typeface="微软雅黑" panose="020B0503020204020204" pitchFamily="34" charset="-122"/>
              </a:rPr>
              <a:t>2</a:t>
            </a:r>
            <a:r>
              <a:rPr lang="en-US" altLang="zh-CN" sz="2400" b="1" dirty="0">
                <a:solidFill>
                  <a:schemeClr val="bg1"/>
                </a:solidFill>
                <a:latin typeface="Arial" panose="020B0604020202020204" pitchFamily="34" charset="0"/>
                <a:ea typeface="微软雅黑" panose="020B0503020204020204" pitchFamily="34" charset="-122"/>
              </a:rPr>
              <a:t>   </a:t>
            </a:r>
            <a:r>
              <a:rPr lang="zh-CN" altLang="en-US" sz="2400" b="1" dirty="0">
                <a:solidFill>
                  <a:schemeClr val="bg1"/>
                </a:solidFill>
                <a:latin typeface="Arial" panose="020B0604020202020204" pitchFamily="34" charset="0"/>
                <a:ea typeface="微软雅黑" panose="020B0503020204020204" pitchFamily="34" charset="-122"/>
              </a:rPr>
              <a:t> 金属与玻璃连接的国内外研究现状</a:t>
            </a:r>
          </a:p>
        </p:txBody>
      </p:sp>
      <p:sp>
        <p:nvSpPr>
          <p:cNvPr id="9" name="矩形 8">
            <a:extLst>
              <a:ext uri="{FF2B5EF4-FFF2-40B4-BE49-F238E27FC236}">
                <a16:creationId xmlns:a16="http://schemas.microsoft.com/office/drawing/2014/main" id="{DBA798C4-7128-43E1-A619-2A0B6881FE67}"/>
              </a:ext>
            </a:extLst>
          </p:cNvPr>
          <p:cNvSpPr/>
          <p:nvPr/>
        </p:nvSpPr>
        <p:spPr>
          <a:xfrm>
            <a:off x="4678859" y="4190214"/>
            <a:ext cx="6319577"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4</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金属与玻璃连接实践</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以望远镜为例</a:t>
            </a:r>
          </a:p>
        </p:txBody>
      </p:sp>
      <p:sp>
        <p:nvSpPr>
          <p:cNvPr id="10" name="矩形 9">
            <a:extLst>
              <a:ext uri="{FF2B5EF4-FFF2-40B4-BE49-F238E27FC236}">
                <a16:creationId xmlns:a16="http://schemas.microsoft.com/office/drawing/2014/main" id="{4ED4D0A5-E141-492A-BDB7-FF5B8EFACF16}"/>
              </a:ext>
            </a:extLst>
          </p:cNvPr>
          <p:cNvSpPr/>
          <p:nvPr/>
        </p:nvSpPr>
        <p:spPr>
          <a:xfrm>
            <a:off x="4678860" y="3116641"/>
            <a:ext cx="7308924" cy="901593"/>
          </a:xfrm>
          <a:prstGeom prst="rect">
            <a:avLst/>
          </a:prstGeom>
          <a:effectLst/>
        </p:spPr>
        <p:txBody>
          <a:bodyPr wrap="square">
            <a:spAutoFit/>
          </a:bodyPr>
          <a:lstStyle/>
          <a:p>
            <a:pPr eaLnBrk="0">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3</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Ti/K9</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玻璃和</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TC4/K9</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玻璃扩散焊工艺及机理研究</a:t>
            </a:r>
          </a:p>
        </p:txBody>
      </p:sp>
      <p:sp>
        <p:nvSpPr>
          <p:cNvPr id="2" name="文本框 1">
            <a:extLst>
              <a:ext uri="{FF2B5EF4-FFF2-40B4-BE49-F238E27FC236}">
                <a16:creationId xmlns:a16="http://schemas.microsoft.com/office/drawing/2014/main" id="{1D4FB7BF-C90F-4322-967C-EFCAA8343DD5}"/>
              </a:ext>
            </a:extLst>
          </p:cNvPr>
          <p:cNvSpPr txBox="1"/>
          <p:nvPr/>
        </p:nvSpPr>
        <p:spPr>
          <a:xfrm rot="16200000">
            <a:off x="924981" y="3032909"/>
            <a:ext cx="3385542" cy="5971160"/>
          </a:xfrm>
          <a:prstGeom prst="rect">
            <a:avLst/>
          </a:prstGeom>
          <a:noFill/>
        </p:spPr>
        <p:txBody>
          <a:bodyPr vert="eaVert" wrap="square" rtlCol="0">
            <a:spAutoFit/>
          </a:bodyPr>
          <a:lstStyle/>
          <a:p>
            <a:r>
              <a:rPr lang="en-US" altLang="zh-CN" sz="20800" dirty="0">
                <a:ln w="12700">
                  <a:solidFill>
                    <a:srgbClr val="066188"/>
                  </a:solidFill>
                </a:ln>
                <a:noFill/>
                <a:latin typeface="方正姚体" panose="02010601030101010101" pitchFamily="2" charset="-122"/>
                <a:ea typeface="方正姚体" panose="02010601030101010101" pitchFamily="2" charset="-122"/>
              </a:rPr>
              <a:t>HIT</a:t>
            </a:r>
            <a:endParaRPr lang="zh-CN" altLang="en-US" sz="20800" dirty="0">
              <a:ln w="12700">
                <a:solidFill>
                  <a:srgbClr val="066188"/>
                </a:solidFill>
              </a:ln>
              <a:no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380080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5074410"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0DA08AD4-0C74-4564-B9D3-7A52C12EBCDE}"/>
              </a:ext>
            </a:extLst>
          </p:cNvPr>
          <p:cNvSpPr/>
          <p:nvPr/>
        </p:nvSpPr>
        <p:spPr>
          <a:xfrm>
            <a:off x="401034" y="555329"/>
            <a:ext cx="6301390" cy="369332"/>
          </a:xfrm>
          <a:prstGeom prst="rect">
            <a:avLst/>
          </a:prstGeom>
          <a:effectLst/>
        </p:spPr>
        <p:txBody>
          <a:bodyPr wrap="square">
            <a:spAutoFit/>
          </a:bodyPr>
          <a:lstStyle/>
          <a:p>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金属与玻璃的连接，需要克服两者之间的物理化学性质差异</a:t>
            </a:r>
          </a:p>
        </p:txBody>
      </p:sp>
      <p:sp>
        <p:nvSpPr>
          <p:cNvPr id="41" name="矩形 40">
            <a:extLst>
              <a:ext uri="{FF2B5EF4-FFF2-40B4-BE49-F238E27FC236}">
                <a16:creationId xmlns:a16="http://schemas.microsoft.com/office/drawing/2014/main" id="{C19B6533-AE76-49D3-BFAB-C4196DAB3147}"/>
              </a:ext>
            </a:extLst>
          </p:cNvPr>
          <p:cNvSpPr/>
          <p:nvPr/>
        </p:nvSpPr>
        <p:spPr>
          <a:xfrm>
            <a:off x="618738" y="2706787"/>
            <a:ext cx="349281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图</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1-4 </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工艺装置示意图</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2" name="矩形 41">
            <a:extLst>
              <a:ext uri="{FF2B5EF4-FFF2-40B4-BE49-F238E27FC236}">
                <a16:creationId xmlns:a16="http://schemas.microsoft.com/office/drawing/2014/main" id="{0E504541-FCB8-4E75-BF72-1801F931B1B5}"/>
              </a:ext>
            </a:extLst>
          </p:cNvPr>
          <p:cNvSpPr/>
          <p:nvPr/>
        </p:nvSpPr>
        <p:spPr>
          <a:xfrm>
            <a:off x="305394" y="4328073"/>
            <a:ext cx="374785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图</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1-5 </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电压为 </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800V </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时</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Ti/</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玻璃接头的微观结构</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3" name="图片 42">
            <a:extLst>
              <a:ext uri="{FF2B5EF4-FFF2-40B4-BE49-F238E27FC236}">
                <a16:creationId xmlns:a16="http://schemas.microsoft.com/office/drawing/2014/main" id="{30F9D79E-A0C1-410C-933D-E18D0421A234}"/>
              </a:ext>
            </a:extLst>
          </p:cNvPr>
          <p:cNvPicPr/>
          <p:nvPr/>
        </p:nvPicPr>
        <p:blipFill>
          <a:blip r:embed="rId2">
            <a:extLst>
              <a:ext uri="{28A0092B-C50C-407E-A947-70E740481C1C}">
                <a14:useLocalDpi xmlns:a14="http://schemas.microsoft.com/office/drawing/2010/main" val="0"/>
              </a:ext>
            </a:extLst>
          </a:blip>
          <a:stretch>
            <a:fillRect/>
          </a:stretch>
        </p:blipFill>
        <p:spPr>
          <a:xfrm>
            <a:off x="745570" y="1746810"/>
            <a:ext cx="2581205" cy="947451"/>
          </a:xfrm>
          <a:prstGeom prst="rect">
            <a:avLst/>
          </a:prstGeom>
        </p:spPr>
      </p:pic>
      <p:pic>
        <p:nvPicPr>
          <p:cNvPr id="44" name="图片 43">
            <a:extLst>
              <a:ext uri="{FF2B5EF4-FFF2-40B4-BE49-F238E27FC236}">
                <a16:creationId xmlns:a16="http://schemas.microsoft.com/office/drawing/2014/main" id="{23CF4062-3EAE-44F6-9040-BE6569BB8E77}"/>
              </a:ext>
            </a:extLst>
          </p:cNvPr>
          <p:cNvPicPr/>
          <p:nvPr/>
        </p:nvPicPr>
        <p:blipFill>
          <a:blip r:embed="rId3">
            <a:extLst>
              <a:ext uri="{28A0092B-C50C-407E-A947-70E740481C1C}">
                <a14:useLocalDpi xmlns:a14="http://schemas.microsoft.com/office/drawing/2010/main" val="0"/>
              </a:ext>
            </a:extLst>
          </a:blip>
          <a:stretch>
            <a:fillRect/>
          </a:stretch>
        </p:blipFill>
        <p:spPr>
          <a:xfrm>
            <a:off x="407193" y="3051243"/>
            <a:ext cx="3544260" cy="1188675"/>
          </a:xfrm>
          <a:prstGeom prst="rect">
            <a:avLst/>
          </a:prstGeom>
        </p:spPr>
      </p:pic>
      <p:sp>
        <p:nvSpPr>
          <p:cNvPr id="45" name="矩形 44">
            <a:extLst>
              <a:ext uri="{FF2B5EF4-FFF2-40B4-BE49-F238E27FC236}">
                <a16:creationId xmlns:a16="http://schemas.microsoft.com/office/drawing/2014/main" id="{5F4D1F91-72B5-48E3-A6D8-39504412CDED}"/>
              </a:ext>
            </a:extLst>
          </p:cNvPr>
          <p:cNvSpPr/>
          <p:nvPr/>
        </p:nvSpPr>
        <p:spPr>
          <a:xfrm>
            <a:off x="407193" y="1128917"/>
            <a:ext cx="2493170" cy="369332"/>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cs"/>
              </a:rPr>
              <a:t>阳极键合</a:t>
            </a:r>
            <a:r>
              <a:rPr kumimoji="0" lang="en-US" altLang="zh-CN"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cs"/>
              </a:rPr>
              <a:t>/</a:t>
            </a:r>
            <a:r>
              <a:rPr kumimoji="0" lang="zh-CN" altLang="en-US"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cs"/>
              </a:rPr>
              <a:t>钎焊</a:t>
            </a:r>
          </a:p>
        </p:txBody>
      </p:sp>
      <p:cxnSp>
        <p:nvCxnSpPr>
          <p:cNvPr id="46" name="直接连接符 45">
            <a:extLst>
              <a:ext uri="{FF2B5EF4-FFF2-40B4-BE49-F238E27FC236}">
                <a16:creationId xmlns:a16="http://schemas.microsoft.com/office/drawing/2014/main" id="{5039A2DC-B44B-48E8-B567-1A740AD62CA7}"/>
              </a:ext>
            </a:extLst>
          </p:cNvPr>
          <p:cNvCxnSpPr>
            <a:cxnSpLocks/>
          </p:cNvCxnSpPr>
          <p:nvPr/>
        </p:nvCxnSpPr>
        <p:spPr>
          <a:xfrm>
            <a:off x="561510" y="1598324"/>
            <a:ext cx="3240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1F40C0D-70FE-453E-AA0B-C85047E15054}"/>
              </a:ext>
            </a:extLst>
          </p:cNvPr>
          <p:cNvSpPr/>
          <p:nvPr/>
        </p:nvSpPr>
        <p:spPr>
          <a:xfrm>
            <a:off x="203595" y="4824155"/>
            <a:ext cx="3677369" cy="587084"/>
          </a:xfrm>
          <a:prstGeom prst="rect">
            <a:avLst/>
          </a:prstGeom>
          <a:effectLst/>
        </p:spPr>
        <p:txBody>
          <a:bodyPr wrap="square">
            <a:spAutoFit/>
          </a:bodyPr>
          <a:lstStyle/>
          <a:p>
            <a:pPr marL="0" marR="0" lvl="0" indent="45720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在</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Ti</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表面镀 </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3μm </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厚</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Ni</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层，连接后接头</a:t>
            </a:r>
            <a:r>
              <a:rPr lang="zh-CN" altLang="en-US" sz="14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生成</a:t>
            </a:r>
            <a:r>
              <a:rPr lang="en-US" altLang="zh-CN" sz="14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Ni</a:t>
            </a:r>
            <a:r>
              <a:rPr lang="en-US" altLang="zh-CN" sz="1400" b="1" baseline="-25000"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3</a:t>
            </a:r>
            <a:r>
              <a:rPr lang="en-US" altLang="zh-CN" sz="14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Si</a:t>
            </a:r>
            <a:r>
              <a:rPr lang="en-US" altLang="zh-CN" sz="1400" b="1" baseline="-25000"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4</a:t>
            </a:r>
            <a:r>
              <a:rPr lang="zh-CN" altLang="en-US" sz="14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化合物</a:t>
            </a:r>
            <a:endParaRPr lang="zh-CN" altLang="en-US" sz="16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sp>
        <p:nvSpPr>
          <p:cNvPr id="48" name="矩形 47">
            <a:extLst>
              <a:ext uri="{FF2B5EF4-FFF2-40B4-BE49-F238E27FC236}">
                <a16:creationId xmlns:a16="http://schemas.microsoft.com/office/drawing/2014/main" id="{8E386E91-31AF-488C-B3AB-8050A54D7D30}"/>
              </a:ext>
            </a:extLst>
          </p:cNvPr>
          <p:cNvSpPr/>
          <p:nvPr/>
        </p:nvSpPr>
        <p:spPr>
          <a:xfrm>
            <a:off x="4111554" y="1128917"/>
            <a:ext cx="2493170" cy="369332"/>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cs"/>
              </a:rPr>
              <a:t>激光透射焊</a:t>
            </a:r>
          </a:p>
        </p:txBody>
      </p:sp>
      <p:cxnSp>
        <p:nvCxnSpPr>
          <p:cNvPr id="49" name="直接连接符 48">
            <a:extLst>
              <a:ext uri="{FF2B5EF4-FFF2-40B4-BE49-F238E27FC236}">
                <a16:creationId xmlns:a16="http://schemas.microsoft.com/office/drawing/2014/main" id="{1B1FB2E4-6131-42CA-955F-D9AC7F836B91}"/>
              </a:ext>
            </a:extLst>
          </p:cNvPr>
          <p:cNvCxnSpPr>
            <a:cxnSpLocks/>
          </p:cNvCxnSpPr>
          <p:nvPr/>
        </p:nvCxnSpPr>
        <p:spPr>
          <a:xfrm>
            <a:off x="4265871" y="1598324"/>
            <a:ext cx="3620829"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8D047A77-CD88-422B-AC9D-0E3C4F633AAF}"/>
              </a:ext>
            </a:extLst>
          </p:cNvPr>
          <p:cNvSpPr/>
          <p:nvPr/>
        </p:nvSpPr>
        <p:spPr>
          <a:xfrm>
            <a:off x="8317871" y="1128917"/>
            <a:ext cx="2493170" cy="369332"/>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微软雅黑" panose="020B0503020204020204" pitchFamily="34" charset="-122"/>
                <a:cs typeface="+mn-cs"/>
              </a:rPr>
              <a:t>玻璃钎料钎焊</a:t>
            </a:r>
          </a:p>
        </p:txBody>
      </p:sp>
      <p:cxnSp>
        <p:nvCxnSpPr>
          <p:cNvPr id="51" name="直接连接符 50">
            <a:extLst>
              <a:ext uri="{FF2B5EF4-FFF2-40B4-BE49-F238E27FC236}">
                <a16:creationId xmlns:a16="http://schemas.microsoft.com/office/drawing/2014/main" id="{F84FDA7F-BE6B-4BEC-B2C1-72CC488EB7B5}"/>
              </a:ext>
            </a:extLst>
          </p:cNvPr>
          <p:cNvCxnSpPr>
            <a:cxnSpLocks/>
          </p:cNvCxnSpPr>
          <p:nvPr/>
        </p:nvCxnSpPr>
        <p:spPr>
          <a:xfrm>
            <a:off x="8472188" y="1598324"/>
            <a:ext cx="3240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AE28BEC4-9B32-4721-8DCF-9ECC22516E9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111554" y="1843804"/>
            <a:ext cx="1852386" cy="2414427"/>
          </a:xfrm>
          <a:prstGeom prst="rect">
            <a:avLst/>
          </a:prstGeom>
        </p:spPr>
      </p:pic>
      <p:pic>
        <p:nvPicPr>
          <p:cNvPr id="53" name="图片 52">
            <a:extLst>
              <a:ext uri="{FF2B5EF4-FFF2-40B4-BE49-F238E27FC236}">
                <a16:creationId xmlns:a16="http://schemas.microsoft.com/office/drawing/2014/main" id="{26898340-51D5-4CA9-B50E-A74FB86F3FFD}"/>
              </a:ext>
            </a:extLst>
          </p:cNvPr>
          <p:cNvPicPr/>
          <p:nvPr/>
        </p:nvPicPr>
        <p:blipFill>
          <a:blip r:embed="rId5">
            <a:extLst>
              <a:ext uri="{28A0092B-C50C-407E-A947-70E740481C1C}">
                <a14:useLocalDpi xmlns:a14="http://schemas.microsoft.com/office/drawing/2010/main" val="0"/>
              </a:ext>
            </a:extLst>
          </a:blip>
          <a:stretch>
            <a:fillRect/>
          </a:stretch>
        </p:blipFill>
        <p:spPr>
          <a:xfrm>
            <a:off x="6091811" y="1843804"/>
            <a:ext cx="1933361" cy="2414422"/>
          </a:xfrm>
          <a:prstGeom prst="rect">
            <a:avLst/>
          </a:prstGeom>
        </p:spPr>
      </p:pic>
      <p:sp>
        <p:nvSpPr>
          <p:cNvPr id="54" name="矩形 53">
            <a:extLst>
              <a:ext uri="{FF2B5EF4-FFF2-40B4-BE49-F238E27FC236}">
                <a16:creationId xmlns:a16="http://schemas.microsoft.com/office/drawing/2014/main" id="{16A21DF6-BD38-4AF2-A849-3E22DF1923D8}"/>
              </a:ext>
            </a:extLst>
          </p:cNvPr>
          <p:cNvSpPr/>
          <p:nvPr/>
        </p:nvSpPr>
        <p:spPr>
          <a:xfrm>
            <a:off x="4111555" y="4328073"/>
            <a:ext cx="185238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图</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1-6 </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装置示意图</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 name="矩形 54">
            <a:extLst>
              <a:ext uri="{FF2B5EF4-FFF2-40B4-BE49-F238E27FC236}">
                <a16:creationId xmlns:a16="http://schemas.microsoft.com/office/drawing/2014/main" id="{76021054-8AC2-4646-B52B-C8661BB22E46}"/>
              </a:ext>
            </a:extLst>
          </p:cNvPr>
          <p:cNvSpPr/>
          <p:nvPr/>
        </p:nvSpPr>
        <p:spPr>
          <a:xfrm>
            <a:off x="5724192" y="4328073"/>
            <a:ext cx="274799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图</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1-7 Cu/</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玻璃接头显微形貌</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6" name="矩形 55">
            <a:extLst>
              <a:ext uri="{FF2B5EF4-FFF2-40B4-BE49-F238E27FC236}">
                <a16:creationId xmlns:a16="http://schemas.microsoft.com/office/drawing/2014/main" id="{08BAE7BC-078C-4533-B6AA-DE3C33EB4FCB}"/>
              </a:ext>
            </a:extLst>
          </p:cNvPr>
          <p:cNvSpPr/>
          <p:nvPr/>
        </p:nvSpPr>
        <p:spPr>
          <a:xfrm>
            <a:off x="4123691" y="4824155"/>
            <a:ext cx="3951453" cy="845616"/>
          </a:xfrm>
          <a:prstGeom prst="rect">
            <a:avLst/>
          </a:prstGeom>
          <a:effectLst/>
        </p:spPr>
        <p:txBody>
          <a:bodyPr wrap="square">
            <a:spAutoFit/>
          </a:bodyPr>
          <a:lstStyle/>
          <a:p>
            <a:pPr marL="0" marR="0" lvl="0" indent="45720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激光透过玻璃照射在铜球上，使</a:t>
            </a:r>
            <a:r>
              <a:rPr lang="zh-CN" altLang="en-US" sz="14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铜球表面熔化</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进而与玻璃形成连接，但是由于激光能量过大会导致玻璃出现裂纹和点蚀，故连接面积有限</a:t>
            </a:r>
          </a:p>
        </p:txBody>
      </p:sp>
      <p:sp>
        <p:nvSpPr>
          <p:cNvPr id="57" name="矩形 56">
            <a:extLst>
              <a:ext uri="{FF2B5EF4-FFF2-40B4-BE49-F238E27FC236}">
                <a16:creationId xmlns:a16="http://schemas.microsoft.com/office/drawing/2014/main" id="{CB6C4550-5249-4472-856F-2D5060F7A70C}"/>
              </a:ext>
            </a:extLst>
          </p:cNvPr>
          <p:cNvSpPr/>
          <p:nvPr/>
        </p:nvSpPr>
        <p:spPr>
          <a:xfrm>
            <a:off x="8317871" y="4824155"/>
            <a:ext cx="3747857" cy="845616"/>
          </a:xfrm>
          <a:prstGeom prst="rect">
            <a:avLst/>
          </a:prstGeom>
          <a:effectLst/>
        </p:spPr>
        <p:txBody>
          <a:bodyPr wrap="square">
            <a:spAutoFit/>
          </a:bodyPr>
          <a:lstStyle/>
          <a:p>
            <a:pPr marL="0" marR="0" lvl="0" indent="45720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高温可以驱使元素通过界面进行扩散，玻璃中的</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Al</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K</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元素与</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Invar</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合金中的</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Fe</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离子和</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Ni</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mn-cs"/>
              </a:rPr>
              <a:t>离子</a:t>
            </a:r>
            <a:r>
              <a:rPr lang="zh-CN" altLang="en-US" sz="14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相互扩散</a:t>
            </a:r>
            <a:endParaRPr lang="zh-CN" altLang="en-US" sz="160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pic>
        <p:nvPicPr>
          <p:cNvPr id="58" name="图片 57">
            <a:extLst>
              <a:ext uri="{FF2B5EF4-FFF2-40B4-BE49-F238E27FC236}">
                <a16:creationId xmlns:a16="http://schemas.microsoft.com/office/drawing/2014/main" id="{0F7D7586-DFCA-4C7A-B801-0AB7EFA92E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2604" y="2002042"/>
            <a:ext cx="1268679" cy="1361904"/>
          </a:xfrm>
          <a:prstGeom prst="rect">
            <a:avLst/>
          </a:prstGeom>
        </p:spPr>
      </p:pic>
      <p:pic>
        <p:nvPicPr>
          <p:cNvPr id="59" name="图片 58">
            <a:extLst>
              <a:ext uri="{FF2B5EF4-FFF2-40B4-BE49-F238E27FC236}">
                <a16:creationId xmlns:a16="http://schemas.microsoft.com/office/drawing/2014/main" id="{F08164ED-462D-417C-ADFC-8B077A407CEA}"/>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662604" y="3469074"/>
            <a:ext cx="2948801" cy="757332"/>
          </a:xfrm>
          <a:prstGeom prst="rect">
            <a:avLst/>
          </a:prstGeom>
        </p:spPr>
      </p:pic>
      <p:pic>
        <p:nvPicPr>
          <p:cNvPr id="60" name="图片 59">
            <a:extLst>
              <a:ext uri="{FF2B5EF4-FFF2-40B4-BE49-F238E27FC236}">
                <a16:creationId xmlns:a16="http://schemas.microsoft.com/office/drawing/2014/main" id="{939A2A5C-52F0-436D-B7C6-701533162066}"/>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9947810" y="1936929"/>
            <a:ext cx="1458239" cy="757332"/>
          </a:xfrm>
          <a:prstGeom prst="rect">
            <a:avLst/>
          </a:prstGeom>
        </p:spPr>
      </p:pic>
      <p:pic>
        <p:nvPicPr>
          <p:cNvPr id="61" name="图片 60">
            <a:extLst>
              <a:ext uri="{FF2B5EF4-FFF2-40B4-BE49-F238E27FC236}">
                <a16:creationId xmlns:a16="http://schemas.microsoft.com/office/drawing/2014/main" id="{87B8B590-04A3-4BEC-89E4-0EE94766CE68}"/>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035495" y="2727735"/>
            <a:ext cx="1514563" cy="786894"/>
          </a:xfrm>
          <a:prstGeom prst="rect">
            <a:avLst/>
          </a:prstGeom>
        </p:spPr>
      </p:pic>
      <p:sp>
        <p:nvSpPr>
          <p:cNvPr id="62" name="矩形 61">
            <a:extLst>
              <a:ext uri="{FF2B5EF4-FFF2-40B4-BE49-F238E27FC236}">
                <a16:creationId xmlns:a16="http://schemas.microsoft.com/office/drawing/2014/main" id="{9B686625-1BCF-43F2-8161-6E2E2ACB1D3A}"/>
              </a:ext>
            </a:extLst>
          </p:cNvPr>
          <p:cNvSpPr/>
          <p:nvPr/>
        </p:nvSpPr>
        <p:spPr>
          <a:xfrm>
            <a:off x="8328875" y="4328072"/>
            <a:ext cx="374785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图</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1-8 600</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℃保温</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60min</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后</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Invar/</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玻璃界面</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EDS</a:t>
            </a:r>
            <a:r>
              <a:rPr kumimoji="0" lang="zh-CN" altLang="en-US"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rPr>
              <a:t>分析</a:t>
            </a:r>
            <a:endParaRPr kumimoji="0" lang="en-US" altLang="zh-CN" sz="12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3" name="矩形 62">
            <a:extLst>
              <a:ext uri="{FF2B5EF4-FFF2-40B4-BE49-F238E27FC236}">
                <a16:creationId xmlns:a16="http://schemas.microsoft.com/office/drawing/2014/main" id="{78B454A7-239C-4829-A53D-F16848D1E526}"/>
              </a:ext>
            </a:extLst>
          </p:cNvPr>
          <p:cNvSpPr/>
          <p:nvPr/>
        </p:nvSpPr>
        <p:spPr>
          <a:xfrm>
            <a:off x="2078906" y="6168704"/>
            <a:ext cx="8034188" cy="338554"/>
          </a:xfrm>
          <a:prstGeom prst="rect">
            <a:avLst/>
          </a:prstGeom>
          <a:effectLst/>
        </p:spPr>
        <p:txBody>
          <a:bodyPr wrap="square">
            <a:spAutoFit/>
          </a:bodyPr>
          <a:lstStyle/>
          <a:p>
            <a:pPr algn="ctr"/>
            <a:r>
              <a:rPr lang="zh-CN" altLang="en-US" sz="1600" b="1" dirty="0">
                <a:solidFill>
                  <a:srgbClr val="C00000"/>
                </a:solidFill>
                <a:latin typeface="Arial" panose="020B0604020202020204" pitchFamily="34" charset="0"/>
                <a:ea typeface="微软雅黑" panose="020B0503020204020204" pitchFamily="34" charset="-122"/>
              </a:rPr>
              <a:t>金属与玻璃界面发生冶金反应和元素扩散是克服材料性质差异的重要方法</a:t>
            </a:r>
          </a:p>
        </p:txBody>
      </p:sp>
      <p:sp>
        <p:nvSpPr>
          <p:cNvPr id="66" name="矩形 65">
            <a:extLst>
              <a:ext uri="{FF2B5EF4-FFF2-40B4-BE49-F238E27FC236}">
                <a16:creationId xmlns:a16="http://schemas.microsoft.com/office/drawing/2014/main" id="{E9375745-BEC3-43BC-A75B-300958CE4B5C}"/>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02</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grpSp>
        <p:nvGrpSpPr>
          <p:cNvPr id="34" name="组合 33">
            <a:extLst>
              <a:ext uri="{FF2B5EF4-FFF2-40B4-BE49-F238E27FC236}">
                <a16:creationId xmlns:a16="http://schemas.microsoft.com/office/drawing/2014/main" id="{CF814731-D5AB-4AC4-B602-A8D4855122EC}"/>
              </a:ext>
            </a:extLst>
          </p:cNvPr>
          <p:cNvGrpSpPr/>
          <p:nvPr/>
        </p:nvGrpSpPr>
        <p:grpSpPr>
          <a:xfrm>
            <a:off x="1792176" y="114186"/>
            <a:ext cx="8607648" cy="338554"/>
            <a:chOff x="-886327" y="6358719"/>
            <a:chExt cx="8607648" cy="338554"/>
          </a:xfrm>
        </p:grpSpPr>
        <p:sp>
          <p:nvSpPr>
            <p:cNvPr id="35" name="矩形 34">
              <a:extLst>
                <a:ext uri="{FF2B5EF4-FFF2-40B4-BE49-F238E27FC236}">
                  <a16:creationId xmlns:a16="http://schemas.microsoft.com/office/drawing/2014/main" id="{8FE16C34-79C4-DDF1-E0BA-C57B494BAD79}"/>
                </a:ext>
              </a:extLst>
            </p:cNvPr>
            <p:cNvSpPr/>
            <p:nvPr/>
          </p:nvSpPr>
          <p:spPr>
            <a:xfrm>
              <a:off x="-886327" y="6358719"/>
              <a:ext cx="1923527" cy="338554"/>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先进连接方法介绍</a:t>
              </a:r>
            </a:p>
          </p:txBody>
        </p:sp>
        <p:sp>
          <p:nvSpPr>
            <p:cNvPr id="36" name="矩形 35">
              <a:extLst>
                <a:ext uri="{FF2B5EF4-FFF2-40B4-BE49-F238E27FC236}">
                  <a16:creationId xmlns:a16="http://schemas.microsoft.com/office/drawing/2014/main" id="{4A71243D-B2DC-6444-C419-4077BEA75018}"/>
                </a:ext>
              </a:extLst>
            </p:cNvPr>
            <p:cNvSpPr/>
            <p:nvPr/>
          </p:nvSpPr>
          <p:spPr>
            <a:xfrm>
              <a:off x="1646807" y="6358719"/>
              <a:ext cx="1618433" cy="307777"/>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国内外研究现状</a:t>
              </a:r>
            </a:p>
          </p:txBody>
        </p:sp>
        <p:sp>
          <p:nvSpPr>
            <p:cNvPr id="37" name="矩形 36">
              <a:extLst>
                <a:ext uri="{FF2B5EF4-FFF2-40B4-BE49-F238E27FC236}">
                  <a16:creationId xmlns:a16="http://schemas.microsoft.com/office/drawing/2014/main" id="{B59295CA-88C6-503A-025A-E6BFF1708B93}"/>
                </a:ext>
              </a:extLst>
            </p:cNvPr>
            <p:cNvSpPr/>
            <p:nvPr/>
          </p:nvSpPr>
          <p:spPr>
            <a:xfrm>
              <a:off x="3874847" y="635871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主要研究内容</a:t>
              </a:r>
            </a:p>
          </p:txBody>
        </p:sp>
        <p:sp>
          <p:nvSpPr>
            <p:cNvPr id="38" name="矩形 37">
              <a:extLst>
                <a:ext uri="{FF2B5EF4-FFF2-40B4-BE49-F238E27FC236}">
                  <a16:creationId xmlns:a16="http://schemas.microsoft.com/office/drawing/2014/main" id="{47970EC7-69A7-8738-2A16-28F1AF8163EB}"/>
                </a:ext>
              </a:extLst>
            </p:cNvPr>
            <p:cNvSpPr/>
            <p:nvPr/>
          </p:nvSpPr>
          <p:spPr>
            <a:xfrm>
              <a:off x="6102888" y="635871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实践案例</a:t>
              </a:r>
            </a:p>
          </p:txBody>
        </p:sp>
      </p:grpSp>
    </p:spTree>
    <p:extLst>
      <p:ext uri="{BB962C8B-B14F-4D97-AF65-F5344CB8AC3E}">
        <p14:creationId xmlns:p14="http://schemas.microsoft.com/office/powerpoint/2010/main" val="271542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56B1A602-7599-48BD-B3F6-4B9E23C965E5}"/>
              </a:ext>
            </a:extLst>
          </p:cNvPr>
          <p:cNvSpPr/>
          <p:nvPr/>
        </p:nvSpPr>
        <p:spPr>
          <a:xfrm>
            <a:off x="12675680" y="7686420"/>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01</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sp>
        <p:nvSpPr>
          <p:cNvPr id="91" name="矩形 90">
            <a:extLst>
              <a:ext uri="{FF2B5EF4-FFF2-40B4-BE49-F238E27FC236}">
                <a16:creationId xmlns:a16="http://schemas.microsoft.com/office/drawing/2014/main" id="{CECB493D-0825-4D93-B73D-0EE7E45D33B8}"/>
              </a:ext>
            </a:extLst>
          </p:cNvPr>
          <p:cNvSpPr/>
          <p:nvPr/>
        </p:nvSpPr>
        <p:spPr>
          <a:xfrm>
            <a:off x="483448" y="545198"/>
            <a:ext cx="4647080" cy="369332"/>
          </a:xfrm>
          <a:prstGeom prst="rect">
            <a:avLst/>
          </a:prstGeom>
          <a:effectLst/>
        </p:spPr>
        <p:txBody>
          <a:bodyPr wrap="square">
            <a:spAutoFit/>
          </a:bodyPr>
          <a:lstStyle/>
          <a:p>
            <a:pPr algn="ct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金属表面存在氧化物有助于与玻璃连接</a:t>
            </a:r>
          </a:p>
        </p:txBody>
      </p:sp>
      <p:sp>
        <p:nvSpPr>
          <p:cNvPr id="92" name="矩形 91">
            <a:extLst>
              <a:ext uri="{FF2B5EF4-FFF2-40B4-BE49-F238E27FC236}">
                <a16:creationId xmlns:a16="http://schemas.microsoft.com/office/drawing/2014/main" id="{4CC05577-2EFE-48AB-A893-B05E03790B33}"/>
              </a:ext>
            </a:extLst>
          </p:cNvPr>
          <p:cNvSpPr/>
          <p:nvPr/>
        </p:nvSpPr>
        <p:spPr>
          <a:xfrm>
            <a:off x="327193" y="2783230"/>
            <a:ext cx="4959590" cy="905248"/>
          </a:xfrm>
          <a:prstGeom prst="rect">
            <a:avLst/>
          </a:prstGeom>
        </p:spPr>
        <p:txBody>
          <a:bodyPr wrap="square">
            <a:spAutoFit/>
          </a:bodyPr>
          <a:lstStyle/>
          <a:p>
            <a:pPr indent="457200" algn="just">
              <a:lnSpc>
                <a:spcPct val="130000"/>
              </a:lnSpc>
              <a:spcAft>
                <a:spcPts val="600"/>
              </a:spcAft>
            </a:pP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rPr>
              <a:t>TC4</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表面的薄氧化物层一方面可以</a:t>
            </a:r>
            <a:r>
              <a:rPr lang="zh-CN" altLang="en-US" sz="1400" b="1" dirty="0">
                <a:solidFill>
                  <a:srgbClr val="0880B6"/>
                </a:solidFill>
                <a:latin typeface="微软雅黑" panose="020B0503020204020204" pitchFamily="34" charset="-122"/>
                <a:ea typeface="微软雅黑" panose="020B0503020204020204" pitchFamily="34" charset="-122"/>
              </a:rPr>
              <a:t>与玻璃互溶</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，实现</a:t>
            </a: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rPr>
              <a:t>TC4</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与玻璃的稳固连接，另一方面</a:t>
            </a:r>
            <a:r>
              <a:rPr lang="zh-CN" altLang="en-US" sz="1400" b="1" dirty="0">
                <a:solidFill>
                  <a:srgbClr val="0880B6"/>
                </a:solidFill>
                <a:latin typeface="微软雅黑" panose="020B0503020204020204" pitchFamily="34" charset="-122"/>
                <a:ea typeface="微软雅黑" panose="020B0503020204020204" pitchFamily="34" charset="-122"/>
              </a:rPr>
              <a:t>金属化合物与玻璃的化学键性相似</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，可以提高玻璃在</a:t>
            </a:r>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rPr>
              <a:t>TC4</a:t>
            </a:r>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表面的润湿性</a:t>
            </a:r>
          </a:p>
        </p:txBody>
      </p:sp>
      <p:pic>
        <p:nvPicPr>
          <p:cNvPr id="93" name="图片 92">
            <a:extLst>
              <a:ext uri="{FF2B5EF4-FFF2-40B4-BE49-F238E27FC236}">
                <a16:creationId xmlns:a16="http://schemas.microsoft.com/office/drawing/2014/main" id="{FC56C5C2-B929-4FF9-9F01-8B08B357C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971" y="995340"/>
            <a:ext cx="1753961" cy="1260000"/>
          </a:xfrm>
          <a:prstGeom prst="rect">
            <a:avLst/>
          </a:prstGeom>
        </p:spPr>
      </p:pic>
      <p:sp>
        <p:nvSpPr>
          <p:cNvPr id="94" name="矩形 93">
            <a:extLst>
              <a:ext uri="{FF2B5EF4-FFF2-40B4-BE49-F238E27FC236}">
                <a16:creationId xmlns:a16="http://schemas.microsoft.com/office/drawing/2014/main" id="{2EF5E0F2-CE09-4AED-8352-F660A035A9A4}"/>
              </a:ext>
            </a:extLst>
          </p:cNvPr>
          <p:cNvSpPr/>
          <p:nvPr/>
        </p:nvSpPr>
        <p:spPr>
          <a:xfrm>
            <a:off x="1208257" y="2353409"/>
            <a:ext cx="3199388" cy="461665"/>
          </a:xfrm>
          <a:prstGeom prst="rect">
            <a:avLst/>
          </a:prstGeom>
          <a:noFill/>
        </p:spPr>
        <p:txBody>
          <a:bodyPr wrap="square" rtlCol="0">
            <a:spAutoFit/>
          </a:bodyPr>
          <a:lstStyle/>
          <a:p>
            <a:pPr algn="ct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1-9</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经过氢氟酸腐蚀后的</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TC4</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钛合金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玻璃阳极键合的接头界面形貌</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1A133800-96B4-4DFB-83C2-52B5364EDD10}"/>
              </a:ext>
            </a:extLst>
          </p:cNvPr>
          <p:cNvSpPr/>
          <p:nvPr/>
        </p:nvSpPr>
        <p:spPr>
          <a:xfrm>
            <a:off x="1166170" y="5550798"/>
            <a:ext cx="3025999" cy="276999"/>
          </a:xfrm>
          <a:prstGeom prst="rect">
            <a:avLst/>
          </a:prstGeom>
          <a:noFill/>
        </p:spPr>
        <p:txBody>
          <a:bodyPr wrap="square" rtlCol="0">
            <a:spAutoFit/>
          </a:bodyPr>
          <a:lstStyle/>
          <a:p>
            <a:pPr algn="ctr"/>
            <a:r>
              <a:rPr lang="zh-CN" altLang="zh-CN" sz="1200" dirty="0">
                <a:solidFill>
                  <a:schemeClr val="tx1">
                    <a:lumMod val="75000"/>
                    <a:lumOff val="25000"/>
                  </a:schemeClr>
                </a:solidFill>
                <a:latin typeface="微软雅黑" panose="020B0503020204020204" pitchFamily="34" charset="-122"/>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1-10</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 TC4/</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玻璃激光焊玻璃侧断口形貌</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72A28EB4-7FD4-4EA9-BE79-66DE07C3F416}"/>
              </a:ext>
            </a:extLst>
          </p:cNvPr>
          <p:cNvSpPr/>
          <p:nvPr/>
        </p:nvSpPr>
        <p:spPr>
          <a:xfrm>
            <a:off x="304322" y="5905996"/>
            <a:ext cx="4959590" cy="625171"/>
          </a:xfrm>
          <a:prstGeom prst="rect">
            <a:avLst/>
          </a:prstGeom>
        </p:spPr>
        <p:txBody>
          <a:bodyPr wrap="square">
            <a:spAutoFit/>
          </a:bodyPr>
          <a:lstStyle/>
          <a:p>
            <a:pPr indent="457200" algn="just">
              <a:lnSpc>
                <a:spcPct val="130000"/>
              </a:lnSpc>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使用激光对金属预氧化后玻璃侧金属残留明显多于未激光预氧化的试样。表明</a:t>
            </a:r>
            <a:r>
              <a:rPr lang="zh-CN" altLang="en-US" sz="1400" b="1" dirty="0">
                <a:solidFill>
                  <a:srgbClr val="0880B6"/>
                </a:solidFill>
                <a:latin typeface="微软雅黑" panose="020B0503020204020204" pitchFamily="34" charset="-122"/>
                <a:ea typeface="微软雅黑" panose="020B0503020204020204" pitchFamily="34" charset="-122"/>
              </a:rPr>
              <a:t>金属表面有氧化物时连接效果更好</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7" name="组合 96">
            <a:extLst>
              <a:ext uri="{FF2B5EF4-FFF2-40B4-BE49-F238E27FC236}">
                <a16:creationId xmlns:a16="http://schemas.microsoft.com/office/drawing/2014/main" id="{F8ACEB20-F398-41D0-BC13-9962BA4825F8}"/>
              </a:ext>
            </a:extLst>
          </p:cNvPr>
          <p:cNvGrpSpPr>
            <a:grpSpLocks noChangeAspect="1"/>
          </p:cNvGrpSpPr>
          <p:nvPr/>
        </p:nvGrpSpPr>
        <p:grpSpPr>
          <a:xfrm>
            <a:off x="1110733" y="4034734"/>
            <a:ext cx="1540000" cy="1260000"/>
            <a:chOff x="8707502" y="980033"/>
            <a:chExt cx="1747815" cy="1440000"/>
          </a:xfrm>
        </p:grpSpPr>
        <p:pic>
          <p:nvPicPr>
            <p:cNvPr id="98" name="图片 97">
              <a:extLst>
                <a:ext uri="{FF2B5EF4-FFF2-40B4-BE49-F238E27FC236}">
                  <a16:creationId xmlns:a16="http://schemas.microsoft.com/office/drawing/2014/main" id="{B3A81456-6CDD-49D2-B17A-49B0D3809866}"/>
                </a:ext>
              </a:extLst>
            </p:cNvPr>
            <p:cNvPicPr>
              <a:picLocks noChangeAspect="1"/>
            </p:cNvPicPr>
            <p:nvPr/>
          </p:nvPicPr>
          <p:blipFill rotWithShape="1">
            <a:blip r:embed="rId3">
              <a:extLst>
                <a:ext uri="{28A0092B-C50C-407E-A947-70E740481C1C}">
                  <a14:useLocalDpi xmlns:a14="http://schemas.microsoft.com/office/drawing/2010/main" val="0"/>
                </a:ext>
              </a:extLst>
            </a:blip>
            <a:srcRect r="10351"/>
            <a:stretch/>
          </p:blipFill>
          <p:spPr>
            <a:xfrm>
              <a:off x="8707502" y="980033"/>
              <a:ext cx="1747815" cy="1440000"/>
            </a:xfrm>
            <a:prstGeom prst="rect">
              <a:avLst/>
            </a:prstGeom>
          </p:spPr>
        </p:pic>
        <p:sp>
          <p:nvSpPr>
            <p:cNvPr id="99" name="矩形 98">
              <a:extLst>
                <a:ext uri="{FF2B5EF4-FFF2-40B4-BE49-F238E27FC236}">
                  <a16:creationId xmlns:a16="http://schemas.microsoft.com/office/drawing/2014/main" id="{E526B8F6-D59C-488A-83CB-C49699CD03C9}"/>
                </a:ext>
              </a:extLst>
            </p:cNvPr>
            <p:cNvSpPr/>
            <p:nvPr/>
          </p:nvSpPr>
          <p:spPr>
            <a:xfrm>
              <a:off x="8745602" y="1026967"/>
              <a:ext cx="372218" cy="276999"/>
            </a:xfrm>
            <a:prstGeom prst="rect">
              <a:avLst/>
            </a:prstGeom>
          </p:spPr>
          <p:txBody>
            <a:bodyPr wrap="none">
              <a:spAutoFit/>
            </a:bodyPr>
            <a:lstStyle/>
            <a:p>
              <a:r>
                <a:rPr lang="en-US" altLang="zh-CN" sz="1200" b="1" dirty="0">
                  <a:solidFill>
                    <a:schemeClr val="bg1"/>
                  </a:solidFill>
                  <a:latin typeface="Arial" panose="020B0604020202020204" pitchFamily="34" charset="0"/>
                  <a:ea typeface="微软雅黑" panose="020B0503020204020204" pitchFamily="34" charset="-122"/>
                  <a:cs typeface="Arial" panose="020B0604020202020204" pitchFamily="34" charset="0"/>
                </a:rPr>
                <a:t>(a)</a:t>
              </a:r>
              <a:endParaRPr lang="zh-CN" altLang="en-US" sz="1200" b="1" dirty="0">
                <a:solidFill>
                  <a:schemeClr val="bg1"/>
                </a:solidFill>
                <a:latin typeface="Arial" panose="020B0604020202020204" pitchFamily="34" charset="0"/>
                <a:cs typeface="Arial" panose="020B0604020202020204" pitchFamily="34" charset="0"/>
              </a:endParaRPr>
            </a:p>
          </p:txBody>
        </p:sp>
      </p:grpSp>
      <p:grpSp>
        <p:nvGrpSpPr>
          <p:cNvPr id="100" name="组合 99">
            <a:extLst>
              <a:ext uri="{FF2B5EF4-FFF2-40B4-BE49-F238E27FC236}">
                <a16:creationId xmlns:a16="http://schemas.microsoft.com/office/drawing/2014/main" id="{A1108396-254D-4C97-A2B0-D07C24AF57EB}"/>
              </a:ext>
            </a:extLst>
          </p:cNvPr>
          <p:cNvGrpSpPr>
            <a:grpSpLocks noChangeAspect="1"/>
          </p:cNvGrpSpPr>
          <p:nvPr/>
        </p:nvGrpSpPr>
        <p:grpSpPr>
          <a:xfrm>
            <a:off x="2784117" y="4032936"/>
            <a:ext cx="1540000" cy="1260000"/>
            <a:chOff x="8539183" y="2434653"/>
            <a:chExt cx="1739150" cy="1440000"/>
          </a:xfrm>
        </p:grpSpPr>
        <p:pic>
          <p:nvPicPr>
            <p:cNvPr id="101" name="图片 100">
              <a:extLst>
                <a:ext uri="{FF2B5EF4-FFF2-40B4-BE49-F238E27FC236}">
                  <a16:creationId xmlns:a16="http://schemas.microsoft.com/office/drawing/2014/main" id="{00581327-456E-4A5D-A1C3-44E85F720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9183" y="2434653"/>
              <a:ext cx="1739150" cy="1440000"/>
            </a:xfrm>
            <a:prstGeom prst="rect">
              <a:avLst/>
            </a:prstGeom>
          </p:spPr>
        </p:pic>
        <p:sp>
          <p:nvSpPr>
            <p:cNvPr id="102" name="矩形 101">
              <a:extLst>
                <a:ext uri="{FF2B5EF4-FFF2-40B4-BE49-F238E27FC236}">
                  <a16:creationId xmlns:a16="http://schemas.microsoft.com/office/drawing/2014/main" id="{C5F6488D-9665-4BBD-BE9B-CA2A1334BE00}"/>
                </a:ext>
              </a:extLst>
            </p:cNvPr>
            <p:cNvSpPr/>
            <p:nvPr/>
          </p:nvSpPr>
          <p:spPr>
            <a:xfrm>
              <a:off x="8549875" y="2466967"/>
              <a:ext cx="381836" cy="276999"/>
            </a:xfrm>
            <a:prstGeom prst="rect">
              <a:avLst/>
            </a:prstGeom>
          </p:spPr>
          <p:txBody>
            <a:bodyPr wrap="none">
              <a:spAutoFit/>
            </a:bodyPr>
            <a:lstStyle/>
            <a:p>
              <a:r>
                <a:rPr lang="en-US" altLang="zh-CN" sz="1200" b="1" dirty="0">
                  <a:solidFill>
                    <a:schemeClr val="bg1"/>
                  </a:solidFill>
                  <a:latin typeface="Arial" panose="020B0604020202020204" pitchFamily="34" charset="0"/>
                  <a:ea typeface="微软雅黑" panose="020B0503020204020204" pitchFamily="34" charset="-122"/>
                  <a:cs typeface="Arial" panose="020B0604020202020204" pitchFamily="34" charset="0"/>
                </a:rPr>
                <a:t>(b)</a:t>
              </a:r>
              <a:endParaRPr lang="zh-CN" altLang="en-US" sz="1200" b="1" dirty="0">
                <a:solidFill>
                  <a:schemeClr val="bg1"/>
                </a:solidFill>
                <a:latin typeface="Arial" panose="020B0604020202020204" pitchFamily="34" charset="0"/>
                <a:cs typeface="Arial" panose="020B0604020202020204" pitchFamily="34" charset="0"/>
              </a:endParaRPr>
            </a:p>
          </p:txBody>
        </p:sp>
      </p:grpSp>
      <p:sp>
        <p:nvSpPr>
          <p:cNvPr id="103" name="矩形 102">
            <a:extLst>
              <a:ext uri="{FF2B5EF4-FFF2-40B4-BE49-F238E27FC236}">
                <a16:creationId xmlns:a16="http://schemas.microsoft.com/office/drawing/2014/main" id="{98C1B226-4A6E-446B-BFB1-2B4E5B3DD4FD}"/>
              </a:ext>
            </a:extLst>
          </p:cNvPr>
          <p:cNvSpPr/>
          <p:nvPr/>
        </p:nvSpPr>
        <p:spPr>
          <a:xfrm>
            <a:off x="916037" y="5310827"/>
            <a:ext cx="2046604" cy="261610"/>
          </a:xfrm>
          <a:prstGeom prst="rect">
            <a:avLst/>
          </a:prstGeom>
          <a:noFill/>
        </p:spPr>
        <p:txBody>
          <a:bodyPr wrap="square" rtlCol="0">
            <a:spAutoFit/>
          </a:bodyPr>
          <a:lstStyle/>
          <a:p>
            <a:pPr algn="ctr"/>
            <a:r>
              <a:rPr lang="en-US" altLang="zh-CN" sz="11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(a)</a:t>
            </a:r>
            <a:r>
              <a:rPr lang="zh-CN" altLang="en-US" sz="1100" dirty="0">
                <a:solidFill>
                  <a:prstClr val="black">
                    <a:lumMod val="75000"/>
                    <a:lumOff val="25000"/>
                  </a:prstClr>
                </a:solidFill>
                <a:latin typeface="微软雅黑" panose="020B0503020204020204" pitchFamily="34" charset="-122"/>
                <a:ea typeface="微软雅黑" panose="020B0503020204020204" pitchFamily="34" charset="-122"/>
              </a:rPr>
              <a:t>激光预氧化</a:t>
            </a:r>
            <a:endParaRPr lang="en-US" altLang="zh-CN" sz="11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A9CDB9D9-9546-4BAA-B2A6-AF271A067D95}"/>
              </a:ext>
            </a:extLst>
          </p:cNvPr>
          <p:cNvSpPr/>
          <p:nvPr/>
        </p:nvSpPr>
        <p:spPr>
          <a:xfrm>
            <a:off x="2569653" y="5310827"/>
            <a:ext cx="2046604" cy="261610"/>
          </a:xfrm>
          <a:prstGeom prst="rect">
            <a:avLst/>
          </a:prstGeom>
          <a:noFill/>
        </p:spPr>
        <p:txBody>
          <a:bodyPr wrap="square" rtlCol="0">
            <a:spAutoFit/>
          </a:bodyPr>
          <a:lstStyle/>
          <a:p>
            <a:pPr algn="ctr"/>
            <a:r>
              <a:rPr lang="en-US" altLang="zh-CN" sz="1100" dirty="0">
                <a:solidFill>
                  <a:prstClr val="black">
                    <a:lumMod val="75000"/>
                    <a:lumOff val="25000"/>
                  </a:prstClr>
                </a:solidFill>
                <a:latin typeface="Arial" panose="020B0604020202020204" pitchFamily="34" charset="0"/>
                <a:ea typeface="微软雅黑" panose="020B0503020204020204" pitchFamily="34" charset="-122"/>
                <a:cs typeface="Arial" panose="020B0604020202020204" pitchFamily="34" charset="0"/>
              </a:rPr>
              <a:t>(b)</a:t>
            </a:r>
            <a:r>
              <a:rPr lang="zh-CN" altLang="en-US" sz="1100" dirty="0">
                <a:solidFill>
                  <a:prstClr val="black">
                    <a:lumMod val="75000"/>
                    <a:lumOff val="25000"/>
                  </a:prstClr>
                </a:solidFill>
                <a:latin typeface="微软雅黑" panose="020B0503020204020204" pitchFamily="34" charset="-122"/>
                <a:ea typeface="微软雅黑" panose="020B0503020204020204" pitchFamily="34" charset="-122"/>
              </a:rPr>
              <a:t>未激光预氧化</a:t>
            </a:r>
            <a:endParaRPr lang="en-US" altLang="zh-CN" sz="110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3C783A6F-BFCB-4CC0-976E-394AF70F606C}"/>
              </a:ext>
            </a:extLst>
          </p:cNvPr>
          <p:cNvCxnSpPr>
            <a:cxnSpLocks/>
          </p:cNvCxnSpPr>
          <p:nvPr/>
        </p:nvCxnSpPr>
        <p:spPr>
          <a:xfrm flipV="1">
            <a:off x="5586856" y="825500"/>
            <a:ext cx="0" cy="580886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A1C43877-7C26-44F0-AA94-B315629037F2}"/>
              </a:ext>
            </a:extLst>
          </p:cNvPr>
          <p:cNvSpPr/>
          <p:nvPr/>
        </p:nvSpPr>
        <p:spPr>
          <a:xfrm>
            <a:off x="6309739" y="545198"/>
            <a:ext cx="4647080" cy="369332"/>
          </a:xfrm>
          <a:prstGeom prst="rect">
            <a:avLst/>
          </a:prstGeom>
          <a:effectLst/>
        </p:spPr>
        <p:txBody>
          <a:bodyPr wrap="square">
            <a:spAutoFit/>
          </a:bodyPr>
          <a:lstStyle/>
          <a:p>
            <a:pPr algn="ct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金属表面氧化程度对连接效果影响显著</a:t>
            </a:r>
          </a:p>
        </p:txBody>
      </p:sp>
      <p:pic>
        <p:nvPicPr>
          <p:cNvPr id="42" name="图片 41">
            <a:extLst>
              <a:ext uri="{FF2B5EF4-FFF2-40B4-BE49-F238E27FC236}">
                <a16:creationId xmlns:a16="http://schemas.microsoft.com/office/drawing/2014/main" id="{3002D677-2D92-4927-AA5F-F484307E2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127" y="1146184"/>
            <a:ext cx="4355963" cy="1620000"/>
          </a:xfrm>
          <a:prstGeom prst="rect">
            <a:avLst/>
          </a:prstGeom>
        </p:spPr>
      </p:pic>
      <p:sp>
        <p:nvSpPr>
          <p:cNvPr id="43" name="矩形 42">
            <a:extLst>
              <a:ext uri="{FF2B5EF4-FFF2-40B4-BE49-F238E27FC236}">
                <a16:creationId xmlns:a16="http://schemas.microsoft.com/office/drawing/2014/main" id="{66C004D2-C0AD-4C6E-AC98-427A5EFFD003}"/>
              </a:ext>
            </a:extLst>
          </p:cNvPr>
          <p:cNvSpPr/>
          <p:nvPr/>
        </p:nvSpPr>
        <p:spPr>
          <a:xfrm>
            <a:off x="6811250" y="2851619"/>
            <a:ext cx="4285717"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1-11 </a:t>
            </a: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未预氧化处理的</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304</a:t>
            </a: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不锈钢与玻璃连接接头</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SEM</a:t>
            </a: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图像</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pic>
        <p:nvPicPr>
          <p:cNvPr id="44" name="图片 43">
            <a:extLst>
              <a:ext uri="{FF2B5EF4-FFF2-40B4-BE49-F238E27FC236}">
                <a16:creationId xmlns:a16="http://schemas.microsoft.com/office/drawing/2014/main" id="{CBF30863-0756-4104-875F-3352BB8080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3827" y="3360273"/>
            <a:ext cx="5740563" cy="1620000"/>
          </a:xfrm>
          <a:prstGeom prst="rect">
            <a:avLst/>
          </a:prstGeom>
        </p:spPr>
      </p:pic>
      <p:sp>
        <p:nvSpPr>
          <p:cNvPr id="45" name="矩形 44">
            <a:extLst>
              <a:ext uri="{FF2B5EF4-FFF2-40B4-BE49-F238E27FC236}">
                <a16:creationId xmlns:a16="http://schemas.microsoft.com/office/drawing/2014/main" id="{6B188EC8-6C03-4DA3-9E52-CA1DC0D174EB}"/>
              </a:ext>
            </a:extLst>
          </p:cNvPr>
          <p:cNvSpPr/>
          <p:nvPr/>
        </p:nvSpPr>
        <p:spPr>
          <a:xfrm>
            <a:off x="5990631" y="5236573"/>
            <a:ext cx="5926954" cy="276999"/>
          </a:xfrm>
          <a:prstGeom prst="rect">
            <a:avLst/>
          </a:prstGeom>
          <a:effectLst/>
        </p:spPr>
        <p:txBody>
          <a:bodyPr wrap="square">
            <a:spAutoFit/>
          </a:bodyPr>
          <a:lstStyle/>
          <a:p>
            <a:pPr algn="ct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1-12 1000</a:t>
            </a: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 预氧化处理的</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304</a:t>
            </a: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不锈钢与玻璃连接的接头</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rPr>
              <a:t>SEM</a:t>
            </a:r>
            <a:r>
              <a:rPr lang="zh-CN" altLang="zh-CN" sz="1200" dirty="0">
                <a:solidFill>
                  <a:schemeClr val="tx1">
                    <a:lumMod val="75000"/>
                    <a:lumOff val="25000"/>
                  </a:schemeClr>
                </a:solidFill>
                <a:latin typeface="Arial" panose="020B0604020202020204" pitchFamily="34" charset="0"/>
                <a:ea typeface="微软雅黑" panose="020B0503020204020204" pitchFamily="34" charset="-122"/>
              </a:rPr>
              <a:t>图像</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6" name="矩形 45">
            <a:extLst>
              <a:ext uri="{FF2B5EF4-FFF2-40B4-BE49-F238E27FC236}">
                <a16:creationId xmlns:a16="http://schemas.microsoft.com/office/drawing/2014/main" id="{9E5E5DBB-315F-4C08-B717-6474863E79D8}"/>
              </a:ext>
            </a:extLst>
          </p:cNvPr>
          <p:cNvSpPr/>
          <p:nvPr/>
        </p:nvSpPr>
        <p:spPr>
          <a:xfrm>
            <a:off x="5990631" y="5685551"/>
            <a:ext cx="5825102" cy="845616"/>
          </a:xfrm>
          <a:prstGeom prst="rect">
            <a:avLst/>
          </a:prstGeom>
          <a:effectLst/>
        </p:spPr>
        <p:txBody>
          <a:bodyPr wrap="square">
            <a:spAutoFit/>
          </a:bodyPr>
          <a:lstStyle/>
          <a:p>
            <a:pPr indent="457200" algn="just">
              <a:lnSpc>
                <a:spcPct val="120000"/>
              </a:lnSpc>
              <a:spcAft>
                <a:spcPts val="600"/>
              </a:spcAft>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未预氧化或氧化时间较短时，接头纯金属与玻璃间会出现较大的局部应力。氧化时间过长时，氧化层会出现分层现象，导致接头强度降低。</a:t>
            </a:r>
            <a:r>
              <a:rPr lang="zh-CN" altLang="en-US" sz="1400" b="1" dirty="0">
                <a:solidFill>
                  <a:srgbClr val="0880B6"/>
                </a:solidFill>
                <a:latin typeface="微软雅黑" panose="020B0503020204020204" pitchFamily="34" charset="-122"/>
                <a:ea typeface="微软雅黑" panose="020B0503020204020204" pitchFamily="34" charset="-122"/>
              </a:rPr>
              <a:t>氧化温度和时间都影响金属与玻璃的连接效果</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7" name="文本框 46">
            <a:extLst>
              <a:ext uri="{FF2B5EF4-FFF2-40B4-BE49-F238E27FC236}">
                <a16:creationId xmlns:a16="http://schemas.microsoft.com/office/drawing/2014/main" id="{27880932-9BA3-4C47-8C13-58D948362E2D}"/>
              </a:ext>
            </a:extLst>
          </p:cNvPr>
          <p:cNvSpPr txBox="1"/>
          <p:nvPr/>
        </p:nvSpPr>
        <p:spPr>
          <a:xfrm>
            <a:off x="5990631" y="4959574"/>
            <a:ext cx="6097190"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cs typeface="Arial" panose="020B0604020202020204" pitchFamily="34" charset="0"/>
              </a:rPr>
              <a:t>(a)30min		(b)45min		     (c)60min</a:t>
            </a:r>
            <a:endParaRPr lang="zh-CN" altLang="en-US" sz="1100" dirty="0">
              <a:cs typeface="Arial" panose="020B0604020202020204" pitchFamily="34" charset="0"/>
            </a:endParaRPr>
          </a:p>
        </p:txBody>
      </p:sp>
      <p:sp>
        <p:nvSpPr>
          <p:cNvPr id="48" name="矩形 47">
            <a:extLst>
              <a:ext uri="{FF2B5EF4-FFF2-40B4-BE49-F238E27FC236}">
                <a16:creationId xmlns:a16="http://schemas.microsoft.com/office/drawing/2014/main" id="{F4CA092B-94FB-4536-A357-01595C29B3F2}"/>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03</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sp>
        <p:nvSpPr>
          <p:cNvPr id="33" name="等腰三角形 32">
            <a:extLst>
              <a:ext uri="{FF2B5EF4-FFF2-40B4-BE49-F238E27FC236}">
                <a16:creationId xmlns:a16="http://schemas.microsoft.com/office/drawing/2014/main" id="{731E3D9D-6B61-E313-65C2-406242742BAF}"/>
              </a:ext>
            </a:extLst>
          </p:cNvPr>
          <p:cNvSpPr/>
          <p:nvPr/>
        </p:nvSpPr>
        <p:spPr>
          <a:xfrm>
            <a:off x="5074410"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F705E0DC-C24D-C03E-7898-0A6628ACB6E6}"/>
              </a:ext>
            </a:extLst>
          </p:cNvPr>
          <p:cNvGrpSpPr/>
          <p:nvPr/>
        </p:nvGrpSpPr>
        <p:grpSpPr>
          <a:xfrm>
            <a:off x="1792176" y="114186"/>
            <a:ext cx="8607648" cy="338554"/>
            <a:chOff x="-886327" y="6358719"/>
            <a:chExt cx="8607648" cy="338554"/>
          </a:xfrm>
        </p:grpSpPr>
        <p:sp>
          <p:nvSpPr>
            <p:cNvPr id="35" name="矩形 34">
              <a:extLst>
                <a:ext uri="{FF2B5EF4-FFF2-40B4-BE49-F238E27FC236}">
                  <a16:creationId xmlns:a16="http://schemas.microsoft.com/office/drawing/2014/main" id="{9046ECE3-A335-B804-0C04-F9787B20376B}"/>
                </a:ext>
              </a:extLst>
            </p:cNvPr>
            <p:cNvSpPr/>
            <p:nvPr/>
          </p:nvSpPr>
          <p:spPr>
            <a:xfrm>
              <a:off x="-886327" y="6358719"/>
              <a:ext cx="1923527" cy="338554"/>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先进连接方法介绍</a:t>
              </a:r>
            </a:p>
          </p:txBody>
        </p:sp>
        <p:sp>
          <p:nvSpPr>
            <p:cNvPr id="36" name="矩形 35">
              <a:extLst>
                <a:ext uri="{FF2B5EF4-FFF2-40B4-BE49-F238E27FC236}">
                  <a16:creationId xmlns:a16="http://schemas.microsoft.com/office/drawing/2014/main" id="{6D418381-BFAD-A3E3-9182-B0B2A71871D1}"/>
                </a:ext>
              </a:extLst>
            </p:cNvPr>
            <p:cNvSpPr/>
            <p:nvPr/>
          </p:nvSpPr>
          <p:spPr>
            <a:xfrm>
              <a:off x="1646807" y="6358719"/>
              <a:ext cx="1618433" cy="307777"/>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国内外研究现状</a:t>
              </a:r>
            </a:p>
          </p:txBody>
        </p:sp>
        <p:sp>
          <p:nvSpPr>
            <p:cNvPr id="37" name="矩形 36">
              <a:extLst>
                <a:ext uri="{FF2B5EF4-FFF2-40B4-BE49-F238E27FC236}">
                  <a16:creationId xmlns:a16="http://schemas.microsoft.com/office/drawing/2014/main" id="{2B8E6FA3-F761-F700-45D0-250DBAD11E2F}"/>
                </a:ext>
              </a:extLst>
            </p:cNvPr>
            <p:cNvSpPr/>
            <p:nvPr/>
          </p:nvSpPr>
          <p:spPr>
            <a:xfrm>
              <a:off x="3874847" y="635871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主要研究内容</a:t>
              </a:r>
            </a:p>
          </p:txBody>
        </p:sp>
        <p:sp>
          <p:nvSpPr>
            <p:cNvPr id="38" name="矩形 37">
              <a:extLst>
                <a:ext uri="{FF2B5EF4-FFF2-40B4-BE49-F238E27FC236}">
                  <a16:creationId xmlns:a16="http://schemas.microsoft.com/office/drawing/2014/main" id="{E2CE564B-7238-86F2-E76D-4680F64723AE}"/>
                </a:ext>
              </a:extLst>
            </p:cNvPr>
            <p:cNvSpPr/>
            <p:nvPr/>
          </p:nvSpPr>
          <p:spPr>
            <a:xfrm>
              <a:off x="6102888" y="6358719"/>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实践案例</a:t>
              </a:r>
            </a:p>
          </p:txBody>
        </p:sp>
      </p:grpSp>
    </p:spTree>
    <p:extLst>
      <p:ext uri="{BB962C8B-B14F-4D97-AF65-F5344CB8AC3E}">
        <p14:creationId xmlns:p14="http://schemas.microsoft.com/office/powerpoint/2010/main" val="248078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C0B897F2-64B0-1462-DFEB-83F0892511BB}"/>
              </a:ext>
            </a:extLst>
          </p:cNvPr>
          <p:cNvSpPr/>
          <p:nvPr/>
        </p:nvSpPr>
        <p:spPr>
          <a:xfrm>
            <a:off x="4619163" y="3339463"/>
            <a:ext cx="7308924" cy="658565"/>
          </a:xfrm>
          <a:prstGeom prst="roundRect">
            <a:avLst>
              <a:gd name="adj" fmla="val 9634"/>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1C217C2-69B8-41B8-B353-284040235720}"/>
              </a:ext>
            </a:extLst>
          </p:cNvPr>
          <p:cNvSpPr/>
          <p:nvPr/>
        </p:nvSpPr>
        <p:spPr>
          <a:xfrm rot="16200000">
            <a:off x="-1431036" y="1431036"/>
            <a:ext cx="6858000" cy="3995928"/>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6C92471-B0E0-499D-B6B3-D4811A97BDCE}"/>
              </a:ext>
            </a:extLst>
          </p:cNvPr>
          <p:cNvSpPr/>
          <p:nvPr/>
        </p:nvSpPr>
        <p:spPr>
          <a:xfrm>
            <a:off x="592950" y="758906"/>
            <a:ext cx="2960368" cy="1481816"/>
          </a:xfrm>
          <a:prstGeom prst="rect">
            <a:avLst/>
          </a:prstGeom>
          <a:effectLst/>
        </p:spPr>
        <p:txBody>
          <a:bodyPr wrap="square">
            <a:spAutoFit/>
          </a:bodyPr>
          <a:lstStyle/>
          <a:p>
            <a:pPr algn="r">
              <a:lnSpc>
                <a:spcPct val="150000"/>
              </a:lnSpc>
            </a:pPr>
            <a:r>
              <a:rPr lang="en-US" altLang="zh-CN" sz="3200" b="1" dirty="0">
                <a:solidFill>
                  <a:schemeClr val="bg1"/>
                </a:solidFill>
                <a:latin typeface="Arial" panose="020B0604020202020204" pitchFamily="34" charset="0"/>
                <a:ea typeface="微软雅黑" panose="020B0503020204020204" pitchFamily="34" charset="-122"/>
              </a:rPr>
              <a:t>CONTENTS</a:t>
            </a:r>
          </a:p>
          <a:p>
            <a:pPr algn="r">
              <a:lnSpc>
                <a:spcPct val="150000"/>
              </a:lnSpc>
            </a:pPr>
            <a:r>
              <a:rPr lang="zh-CN" altLang="en-US" sz="3200" b="1" dirty="0">
                <a:solidFill>
                  <a:schemeClr val="bg1"/>
                </a:solidFill>
                <a:latin typeface="Arial" panose="020B0604020202020204" pitchFamily="34" charset="0"/>
                <a:ea typeface="微软雅黑" panose="020B0503020204020204" pitchFamily="34" charset="-122"/>
              </a:rPr>
              <a:t>目录</a:t>
            </a:r>
          </a:p>
        </p:txBody>
      </p:sp>
      <p:sp>
        <p:nvSpPr>
          <p:cNvPr id="6" name="矩形 5">
            <a:extLst>
              <a:ext uri="{FF2B5EF4-FFF2-40B4-BE49-F238E27FC236}">
                <a16:creationId xmlns:a16="http://schemas.microsoft.com/office/drawing/2014/main" id="{957AEE36-71A6-48B3-B2C8-F766C6A81AA2}"/>
              </a:ext>
            </a:extLst>
          </p:cNvPr>
          <p:cNvSpPr/>
          <p:nvPr/>
        </p:nvSpPr>
        <p:spPr>
          <a:xfrm>
            <a:off x="4678860" y="969496"/>
            <a:ext cx="5260668"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1</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先进连接方法介绍</a:t>
            </a:r>
          </a:p>
        </p:txBody>
      </p:sp>
      <p:sp>
        <p:nvSpPr>
          <p:cNvPr id="8" name="矩形 7">
            <a:extLst>
              <a:ext uri="{FF2B5EF4-FFF2-40B4-BE49-F238E27FC236}">
                <a16:creationId xmlns:a16="http://schemas.microsoft.com/office/drawing/2014/main" id="{DEC8ABCE-224C-421D-96A4-69008A4C307F}"/>
              </a:ext>
            </a:extLst>
          </p:cNvPr>
          <p:cNvSpPr/>
          <p:nvPr/>
        </p:nvSpPr>
        <p:spPr>
          <a:xfrm>
            <a:off x="4678860" y="2043069"/>
            <a:ext cx="5815376"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2</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金属与玻璃连接的国内外研究现状</a:t>
            </a:r>
          </a:p>
        </p:txBody>
      </p:sp>
      <p:sp>
        <p:nvSpPr>
          <p:cNvPr id="9" name="矩形 8">
            <a:extLst>
              <a:ext uri="{FF2B5EF4-FFF2-40B4-BE49-F238E27FC236}">
                <a16:creationId xmlns:a16="http://schemas.microsoft.com/office/drawing/2014/main" id="{DBA798C4-7128-43E1-A619-2A0B6881FE67}"/>
              </a:ext>
            </a:extLst>
          </p:cNvPr>
          <p:cNvSpPr/>
          <p:nvPr/>
        </p:nvSpPr>
        <p:spPr>
          <a:xfrm>
            <a:off x="4678859" y="4190214"/>
            <a:ext cx="6319577" cy="901593"/>
          </a:xfrm>
          <a:prstGeom prst="rect">
            <a:avLst/>
          </a:prstGeom>
          <a:effectLst/>
        </p:spPr>
        <p:txBody>
          <a:bodyPr wrap="square">
            <a:spAutoFit/>
          </a:bodyPr>
          <a:lstStyle/>
          <a:p>
            <a:pPr>
              <a:lnSpc>
                <a:spcPct val="150000"/>
              </a:lnSpc>
            </a:pPr>
            <a:r>
              <a:rPr lang="en-US" altLang="zh-CN" sz="4000" b="1" i="1" dirty="0">
                <a:solidFill>
                  <a:schemeClr val="tx1">
                    <a:lumMod val="75000"/>
                    <a:lumOff val="25000"/>
                  </a:schemeClr>
                </a:solidFill>
                <a:latin typeface="Arial" panose="020B0604020202020204" pitchFamily="34" charset="0"/>
                <a:ea typeface="微软雅黑" panose="020B0503020204020204" pitchFamily="34" charset="-122"/>
              </a:rPr>
              <a:t>4</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 金属与玻璃连接实践</a:t>
            </a:r>
            <a:r>
              <a:rPr lang="en-US" altLang="zh-CN" sz="2400" b="1" dirty="0">
                <a:solidFill>
                  <a:schemeClr val="tx1">
                    <a:lumMod val="75000"/>
                    <a:lumOff val="25000"/>
                  </a:schemeClr>
                </a:solidFill>
                <a:latin typeface="Arial" panose="020B0604020202020204" pitchFamily="34" charset="0"/>
                <a:ea typeface="微软雅黑" panose="020B0503020204020204" pitchFamily="34" charset="-122"/>
              </a:rPr>
              <a:t>——</a:t>
            </a: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rPr>
              <a:t>以望远镜为例</a:t>
            </a:r>
          </a:p>
        </p:txBody>
      </p:sp>
      <p:sp>
        <p:nvSpPr>
          <p:cNvPr id="10" name="矩形 9">
            <a:extLst>
              <a:ext uri="{FF2B5EF4-FFF2-40B4-BE49-F238E27FC236}">
                <a16:creationId xmlns:a16="http://schemas.microsoft.com/office/drawing/2014/main" id="{4ED4D0A5-E141-492A-BDB7-FF5B8EFACF16}"/>
              </a:ext>
            </a:extLst>
          </p:cNvPr>
          <p:cNvSpPr/>
          <p:nvPr/>
        </p:nvSpPr>
        <p:spPr>
          <a:xfrm>
            <a:off x="4678860" y="3116641"/>
            <a:ext cx="7308924" cy="901593"/>
          </a:xfrm>
          <a:prstGeom prst="rect">
            <a:avLst/>
          </a:prstGeom>
          <a:effectLst/>
        </p:spPr>
        <p:txBody>
          <a:bodyPr wrap="square">
            <a:spAutoFit/>
          </a:bodyPr>
          <a:lstStyle/>
          <a:p>
            <a:pPr eaLnBrk="0">
              <a:lnSpc>
                <a:spcPct val="150000"/>
              </a:lnSpc>
            </a:pPr>
            <a:r>
              <a:rPr lang="en-US" altLang="zh-CN" sz="4000" b="1" i="1" dirty="0">
                <a:solidFill>
                  <a:schemeClr val="bg1"/>
                </a:solidFill>
                <a:latin typeface="Arial" panose="020B0604020202020204" pitchFamily="34" charset="0"/>
                <a:ea typeface="微软雅黑" panose="020B0503020204020204" pitchFamily="34" charset="-122"/>
              </a:rPr>
              <a:t>3</a:t>
            </a:r>
            <a:r>
              <a:rPr lang="en-US" altLang="zh-CN" sz="2400" b="1" dirty="0">
                <a:solidFill>
                  <a:schemeClr val="bg1"/>
                </a:solidFill>
                <a:latin typeface="Arial" panose="020B0604020202020204" pitchFamily="34" charset="0"/>
                <a:ea typeface="微软雅黑" panose="020B0503020204020204" pitchFamily="34" charset="-122"/>
              </a:rPr>
              <a:t>   </a:t>
            </a:r>
            <a:r>
              <a:rPr lang="zh-CN" altLang="en-US" sz="2400" b="1" dirty="0">
                <a:solidFill>
                  <a:schemeClr val="bg1"/>
                </a:solidFill>
                <a:latin typeface="Arial" panose="020B0604020202020204" pitchFamily="34" charset="0"/>
                <a:ea typeface="微软雅黑" panose="020B0503020204020204" pitchFamily="34" charset="-122"/>
              </a:rPr>
              <a:t> </a:t>
            </a:r>
            <a:r>
              <a:rPr lang="en-US" altLang="zh-CN" sz="2400" b="1" dirty="0">
                <a:solidFill>
                  <a:schemeClr val="bg1"/>
                </a:solidFill>
                <a:latin typeface="Arial" panose="020B0604020202020204" pitchFamily="34" charset="0"/>
                <a:ea typeface="微软雅黑" panose="020B0503020204020204" pitchFamily="34" charset="-122"/>
              </a:rPr>
              <a:t>Ti/K9</a:t>
            </a:r>
            <a:r>
              <a:rPr lang="zh-CN" altLang="en-US" sz="2400" b="1" dirty="0">
                <a:solidFill>
                  <a:schemeClr val="bg1"/>
                </a:solidFill>
                <a:latin typeface="Arial" panose="020B0604020202020204" pitchFamily="34" charset="0"/>
                <a:ea typeface="微软雅黑" panose="020B0503020204020204" pitchFamily="34" charset="-122"/>
              </a:rPr>
              <a:t>玻璃和</a:t>
            </a:r>
            <a:r>
              <a:rPr lang="en-US" altLang="zh-CN" sz="2400" b="1" dirty="0">
                <a:solidFill>
                  <a:schemeClr val="bg1"/>
                </a:solidFill>
                <a:latin typeface="Arial" panose="020B0604020202020204" pitchFamily="34" charset="0"/>
                <a:ea typeface="微软雅黑" panose="020B0503020204020204" pitchFamily="34" charset="-122"/>
              </a:rPr>
              <a:t>TC4/K9</a:t>
            </a:r>
            <a:r>
              <a:rPr lang="zh-CN" altLang="en-US" sz="2400" b="1" dirty="0">
                <a:solidFill>
                  <a:schemeClr val="bg1"/>
                </a:solidFill>
                <a:latin typeface="Arial" panose="020B0604020202020204" pitchFamily="34" charset="0"/>
                <a:ea typeface="微软雅黑" panose="020B0503020204020204" pitchFamily="34" charset="-122"/>
              </a:rPr>
              <a:t>玻璃扩散焊工艺及机理研究</a:t>
            </a:r>
          </a:p>
        </p:txBody>
      </p:sp>
      <p:sp>
        <p:nvSpPr>
          <p:cNvPr id="2" name="文本框 1">
            <a:extLst>
              <a:ext uri="{FF2B5EF4-FFF2-40B4-BE49-F238E27FC236}">
                <a16:creationId xmlns:a16="http://schemas.microsoft.com/office/drawing/2014/main" id="{1D4FB7BF-C90F-4322-967C-EFCAA8343DD5}"/>
              </a:ext>
            </a:extLst>
          </p:cNvPr>
          <p:cNvSpPr txBox="1"/>
          <p:nvPr/>
        </p:nvSpPr>
        <p:spPr>
          <a:xfrm rot="16200000">
            <a:off x="924981" y="3032909"/>
            <a:ext cx="3385542" cy="5971160"/>
          </a:xfrm>
          <a:prstGeom prst="rect">
            <a:avLst/>
          </a:prstGeom>
          <a:noFill/>
        </p:spPr>
        <p:txBody>
          <a:bodyPr vert="eaVert" wrap="square" rtlCol="0">
            <a:spAutoFit/>
          </a:bodyPr>
          <a:lstStyle/>
          <a:p>
            <a:r>
              <a:rPr lang="en-US" altLang="zh-CN" sz="20800" dirty="0">
                <a:ln w="12700">
                  <a:solidFill>
                    <a:srgbClr val="066188"/>
                  </a:solidFill>
                </a:ln>
                <a:noFill/>
                <a:latin typeface="方正姚体" panose="02010601030101010101" pitchFamily="2" charset="-122"/>
                <a:ea typeface="方正姚体" panose="02010601030101010101" pitchFamily="2" charset="-122"/>
              </a:rPr>
              <a:t>HIT</a:t>
            </a:r>
            <a:endParaRPr lang="zh-CN" altLang="en-US" sz="20800" dirty="0">
              <a:ln w="12700">
                <a:solidFill>
                  <a:srgbClr val="066188"/>
                </a:solidFill>
              </a:ln>
              <a:no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309876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1A9E52EF-FAEB-4F6F-927F-282FA9A4FBEE}"/>
              </a:ext>
            </a:extLst>
          </p:cNvPr>
          <p:cNvSpPr/>
          <p:nvPr/>
        </p:nvSpPr>
        <p:spPr>
          <a:xfrm>
            <a:off x="6348415" y="1437509"/>
            <a:ext cx="5739762" cy="1442925"/>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5FC87EC-30BE-4324-AD0B-BF3C13B8C5A4}"/>
              </a:ext>
            </a:extLst>
          </p:cNvPr>
          <p:cNvSpPr/>
          <p:nvPr/>
        </p:nvSpPr>
        <p:spPr>
          <a:xfrm>
            <a:off x="407193" y="1443760"/>
            <a:ext cx="5436395" cy="1442925"/>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F380490-7AFA-495D-A6EA-7025FDB3C325}"/>
              </a:ext>
            </a:extLst>
          </p:cNvPr>
          <p:cNvSpPr/>
          <p:nvPr/>
        </p:nvSpPr>
        <p:spPr>
          <a:xfrm>
            <a:off x="0" y="1"/>
            <a:ext cx="12192000" cy="519999"/>
          </a:xfrm>
          <a:prstGeom prst="rect">
            <a:avLst/>
          </a:prstGeom>
          <a:gradFill>
            <a:gsLst>
              <a:gs pos="0">
                <a:srgbClr val="0994D3"/>
              </a:gs>
              <a:gs pos="100000">
                <a:srgbClr val="06618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2C8EC5BE-9252-4A67-94B2-8494ED2F419D}"/>
              </a:ext>
            </a:extLst>
          </p:cNvPr>
          <p:cNvSpPr/>
          <p:nvPr/>
        </p:nvSpPr>
        <p:spPr>
          <a:xfrm>
            <a:off x="6509491" y="948643"/>
            <a:ext cx="1946114" cy="338554"/>
          </a:xfrm>
          <a:prstGeom prst="rect">
            <a:avLst/>
          </a:prstGeom>
          <a:effectLst/>
        </p:spPr>
        <p:txBody>
          <a:bodyPr wrap="square">
            <a:spAutoFit/>
          </a:bodyPr>
          <a:lstStyle/>
          <a:p>
            <a:r>
              <a:rPr lang="en-US" altLang="zh-CN" sz="1600" b="1" spc="300" dirty="0">
                <a:solidFill>
                  <a:schemeClr val="tx1">
                    <a:lumMod val="75000"/>
                    <a:lumOff val="25000"/>
                  </a:schemeClr>
                </a:solidFill>
                <a:latin typeface="Arial" panose="020B0604020202020204" pitchFamily="34" charset="0"/>
                <a:ea typeface="微软雅黑" panose="020B0503020204020204" pitchFamily="34" charset="-122"/>
              </a:rPr>
              <a:t>K9</a:t>
            </a:r>
            <a:r>
              <a:rPr lang="zh-CN" altLang="en-US" sz="1600" b="1" spc="300" dirty="0">
                <a:solidFill>
                  <a:schemeClr val="tx1">
                    <a:lumMod val="75000"/>
                    <a:lumOff val="25000"/>
                  </a:schemeClr>
                </a:solidFill>
                <a:latin typeface="Arial" panose="020B0604020202020204" pitchFamily="34" charset="0"/>
                <a:ea typeface="微软雅黑" panose="020B0503020204020204" pitchFamily="34" charset="-122"/>
              </a:rPr>
              <a:t>光学玻璃</a:t>
            </a:r>
          </a:p>
        </p:txBody>
      </p:sp>
      <p:sp>
        <p:nvSpPr>
          <p:cNvPr id="24" name="矩形 23">
            <a:extLst>
              <a:ext uri="{FF2B5EF4-FFF2-40B4-BE49-F238E27FC236}">
                <a16:creationId xmlns:a16="http://schemas.microsoft.com/office/drawing/2014/main" id="{7E095E38-361E-4FD2-BDF9-87FADEAB09BB}"/>
              </a:ext>
            </a:extLst>
          </p:cNvPr>
          <p:cNvSpPr/>
          <p:nvPr/>
        </p:nvSpPr>
        <p:spPr>
          <a:xfrm>
            <a:off x="407193" y="948643"/>
            <a:ext cx="1946114" cy="338554"/>
          </a:xfrm>
          <a:prstGeom prst="rect">
            <a:avLst/>
          </a:prstGeom>
          <a:effectLst/>
        </p:spPr>
        <p:txBody>
          <a:bodyPr wrap="square">
            <a:spAutoFit/>
          </a:bodyPr>
          <a:lstStyle/>
          <a:p>
            <a:r>
              <a:rPr lang="en-US" altLang="zh-CN" sz="1600" b="1" spc="300" dirty="0">
                <a:solidFill>
                  <a:schemeClr val="tx1">
                    <a:lumMod val="75000"/>
                    <a:lumOff val="25000"/>
                  </a:schemeClr>
                </a:solidFill>
                <a:latin typeface="Arial" panose="020B0604020202020204" pitchFamily="34" charset="0"/>
                <a:ea typeface="微软雅黑" panose="020B0503020204020204" pitchFamily="34" charset="-122"/>
              </a:rPr>
              <a:t>TC4</a:t>
            </a:r>
            <a:r>
              <a:rPr lang="zh-CN" altLang="en-US" sz="1600" b="1" spc="300" dirty="0">
                <a:solidFill>
                  <a:schemeClr val="tx1">
                    <a:lumMod val="75000"/>
                    <a:lumOff val="25000"/>
                  </a:schemeClr>
                </a:solidFill>
                <a:latin typeface="Arial" panose="020B0604020202020204" pitchFamily="34" charset="0"/>
                <a:ea typeface="微软雅黑" panose="020B0503020204020204" pitchFamily="34" charset="-122"/>
              </a:rPr>
              <a:t>钛合金</a:t>
            </a:r>
          </a:p>
        </p:txBody>
      </p:sp>
      <p:cxnSp>
        <p:nvCxnSpPr>
          <p:cNvPr id="25" name="直接连接符 24">
            <a:extLst>
              <a:ext uri="{FF2B5EF4-FFF2-40B4-BE49-F238E27FC236}">
                <a16:creationId xmlns:a16="http://schemas.microsoft.com/office/drawing/2014/main" id="{7C9C9007-9C75-47D7-8A15-39D9A9B2494C}"/>
              </a:ext>
            </a:extLst>
          </p:cNvPr>
          <p:cNvCxnSpPr>
            <a:cxnSpLocks/>
          </p:cNvCxnSpPr>
          <p:nvPr/>
        </p:nvCxnSpPr>
        <p:spPr>
          <a:xfrm>
            <a:off x="561510" y="1332281"/>
            <a:ext cx="3960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2B21699-C48F-4A92-9824-39F81B8BAA13}"/>
              </a:ext>
            </a:extLst>
          </p:cNvPr>
          <p:cNvCxnSpPr>
            <a:cxnSpLocks/>
          </p:cNvCxnSpPr>
          <p:nvPr/>
        </p:nvCxnSpPr>
        <p:spPr>
          <a:xfrm>
            <a:off x="6578543" y="1332281"/>
            <a:ext cx="39600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查看源图像">
            <a:extLst>
              <a:ext uri="{FF2B5EF4-FFF2-40B4-BE49-F238E27FC236}">
                <a16:creationId xmlns:a16="http://schemas.microsoft.com/office/drawing/2014/main" id="{64957DE6-7D44-443F-B472-F5BA21B86581}"/>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57779" y="1549018"/>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637B6CA-3F73-4F75-B2E8-0AF17D6786B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160836" y="1549018"/>
            <a:ext cx="1260583" cy="1260000"/>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a:extLst>
              <a:ext uri="{FF2B5EF4-FFF2-40B4-BE49-F238E27FC236}">
                <a16:creationId xmlns:a16="http://schemas.microsoft.com/office/drawing/2014/main" id="{B2CD42EA-451D-480F-A6CA-36AD77F51BCC}"/>
              </a:ext>
            </a:extLst>
          </p:cNvPr>
          <p:cNvSpPr/>
          <p:nvPr/>
        </p:nvSpPr>
        <p:spPr>
          <a:xfrm>
            <a:off x="814948" y="3115796"/>
            <a:ext cx="4061012"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1-1 TC4</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钛合金应用广泛</a:t>
            </a:r>
          </a:p>
        </p:txBody>
      </p:sp>
      <p:sp>
        <p:nvSpPr>
          <p:cNvPr id="32" name="矩形 31">
            <a:extLst>
              <a:ext uri="{FF2B5EF4-FFF2-40B4-BE49-F238E27FC236}">
                <a16:creationId xmlns:a16="http://schemas.microsoft.com/office/drawing/2014/main" id="{35FDE1A4-395C-4844-AE0B-DE2784FEC840}"/>
              </a:ext>
            </a:extLst>
          </p:cNvPr>
          <p:cNvSpPr/>
          <p:nvPr/>
        </p:nvSpPr>
        <p:spPr>
          <a:xfrm>
            <a:off x="407193" y="2880434"/>
            <a:ext cx="5103018" cy="261610"/>
          </a:xfrm>
          <a:prstGeom prst="rect">
            <a:avLst/>
          </a:prstGeom>
          <a:effectLst/>
        </p:spPr>
        <p:txBody>
          <a:bodyPr wrap="square">
            <a:spAutoFit/>
          </a:bodyPr>
          <a:lstStyle/>
          <a:p>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(a) </a:t>
            </a:r>
            <a:r>
              <a:rPr lang="zh-CN" altLang="en-US" sz="1100" dirty="0">
                <a:solidFill>
                  <a:schemeClr val="tx1">
                    <a:lumMod val="75000"/>
                    <a:lumOff val="25000"/>
                  </a:schemeClr>
                </a:solidFill>
                <a:latin typeface="Arial" panose="020B0604020202020204" pitchFamily="34" charset="0"/>
                <a:ea typeface="微软雅黑" panose="020B0503020204020204" pitchFamily="34" charset="-122"/>
              </a:rPr>
              <a:t>航天器</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TC4</a:t>
            </a:r>
            <a:r>
              <a:rPr lang="zh-CN" altLang="en-US" sz="1100" dirty="0">
                <a:solidFill>
                  <a:schemeClr val="tx1">
                    <a:lumMod val="75000"/>
                    <a:lumOff val="25000"/>
                  </a:schemeClr>
                </a:solidFill>
                <a:latin typeface="Arial" panose="020B0604020202020204" pitchFamily="34" charset="0"/>
                <a:ea typeface="微软雅黑" panose="020B0503020204020204" pitchFamily="34" charset="-122"/>
              </a:rPr>
              <a:t>螺栓</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	(b)TC4</a:t>
            </a:r>
            <a:r>
              <a:rPr lang="zh-CN" altLang="en-US" sz="1100" dirty="0">
                <a:solidFill>
                  <a:schemeClr val="tx1">
                    <a:lumMod val="75000"/>
                    <a:lumOff val="25000"/>
                  </a:schemeClr>
                </a:solidFill>
                <a:latin typeface="Arial" panose="020B0604020202020204" pitchFamily="34" charset="0"/>
                <a:ea typeface="微软雅黑" panose="020B0503020204020204" pitchFamily="34" charset="-122"/>
              </a:rPr>
              <a:t>骨支架</a:t>
            </a:r>
            <a:r>
              <a:rPr lang="en-US" altLang="zh-CN" sz="1100" dirty="0">
                <a:solidFill>
                  <a:schemeClr val="tx1">
                    <a:lumMod val="75000"/>
                    <a:lumOff val="25000"/>
                  </a:schemeClr>
                </a:solidFill>
                <a:latin typeface="Arial" panose="020B0604020202020204" pitchFamily="34" charset="0"/>
                <a:ea typeface="微软雅黑" panose="020B0503020204020204" pitchFamily="34" charset="-122"/>
              </a:rPr>
              <a:t>	                      (c)TC4</a:t>
            </a:r>
            <a:r>
              <a:rPr lang="zh-CN" altLang="en-US" sz="1100" dirty="0">
                <a:solidFill>
                  <a:schemeClr val="tx1">
                    <a:lumMod val="75000"/>
                    <a:lumOff val="25000"/>
                  </a:schemeClr>
                </a:solidFill>
                <a:latin typeface="Arial" panose="020B0604020202020204" pitchFamily="34" charset="0"/>
                <a:ea typeface="微软雅黑" panose="020B0503020204020204" pitchFamily="34" charset="-122"/>
              </a:rPr>
              <a:t>自行车架</a:t>
            </a:r>
          </a:p>
        </p:txBody>
      </p:sp>
      <p:pic>
        <p:nvPicPr>
          <p:cNvPr id="1030" name="Picture 6" descr="查看源图像">
            <a:extLst>
              <a:ext uri="{FF2B5EF4-FFF2-40B4-BE49-F238E27FC236}">
                <a16:creationId xmlns:a16="http://schemas.microsoft.com/office/drawing/2014/main" id="{4E5B4C7A-A3D8-4340-AD04-F4A5CE5B4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682" y="1549018"/>
            <a:ext cx="1747421" cy="12600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6D166224-C01F-48B5-8ED9-2AFC16813DB8}"/>
              </a:ext>
            </a:extLst>
          </p:cNvPr>
          <p:cNvSpPr/>
          <p:nvPr/>
        </p:nvSpPr>
        <p:spPr>
          <a:xfrm>
            <a:off x="362173" y="3480350"/>
            <a:ext cx="1282313" cy="698717"/>
          </a:xfrm>
          <a:prstGeom prst="rect">
            <a:avLst/>
          </a:prstGeom>
          <a:effectLst/>
        </p:spPr>
        <p:txBody>
          <a:bodyPr wrap="square">
            <a:spAutoFit/>
          </a:bodyPr>
          <a:lstStyle/>
          <a:p>
            <a:pPr>
              <a:lnSpc>
                <a:spcPct val="15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低密度</a:t>
            </a:r>
            <a:endParaRPr lang="en-US" altLang="zh-CN" sz="14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4.51 g/cm</a:t>
            </a:r>
            <a:r>
              <a:rPr lang="en-US" altLang="zh-CN" sz="1400" baseline="30000" dirty="0">
                <a:solidFill>
                  <a:schemeClr val="tx1">
                    <a:lumMod val="75000"/>
                    <a:lumOff val="25000"/>
                  </a:schemeClr>
                </a:solidFill>
                <a:latin typeface="Arial" panose="020B0604020202020204" pitchFamily="34" charset="0"/>
                <a:ea typeface="微软雅黑" panose="020B0503020204020204" pitchFamily="34" charset="-122"/>
              </a:rPr>
              <a:t>3</a:t>
            </a:r>
            <a:endParaRPr lang="zh-CN" altLang="en-US" sz="1400" baseline="300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9" name="矩形 28">
            <a:extLst>
              <a:ext uri="{FF2B5EF4-FFF2-40B4-BE49-F238E27FC236}">
                <a16:creationId xmlns:a16="http://schemas.microsoft.com/office/drawing/2014/main" id="{E3730F04-5B49-46D0-8BDD-012B87CBE835}"/>
              </a:ext>
            </a:extLst>
          </p:cNvPr>
          <p:cNvSpPr/>
          <p:nvPr/>
        </p:nvSpPr>
        <p:spPr>
          <a:xfrm>
            <a:off x="1697743" y="3480350"/>
            <a:ext cx="1282313" cy="698717"/>
          </a:xfrm>
          <a:prstGeom prst="rect">
            <a:avLst/>
          </a:prstGeom>
          <a:effectLst/>
        </p:spPr>
        <p:txBody>
          <a:bodyPr wrap="square">
            <a:spAutoFit/>
          </a:bodyPr>
          <a:lstStyle/>
          <a:p>
            <a:pPr>
              <a:lnSpc>
                <a:spcPct val="15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高比强度</a:t>
            </a:r>
            <a:endParaRPr lang="en-US" altLang="zh-CN" sz="14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23.5 N/m</a:t>
            </a:r>
            <a:r>
              <a:rPr lang="en-US" altLang="zh-CN" sz="1400" baseline="30000" dirty="0">
                <a:solidFill>
                  <a:schemeClr val="tx1">
                    <a:lumMod val="75000"/>
                    <a:lumOff val="25000"/>
                  </a:schemeClr>
                </a:solidFill>
                <a:latin typeface="Arial" panose="020B0604020202020204" pitchFamily="34" charset="0"/>
                <a:ea typeface="微软雅黑" panose="020B0503020204020204" pitchFamily="34" charset="-122"/>
              </a:rPr>
              <a:t>2</a:t>
            </a:r>
            <a:endParaRPr lang="zh-CN" altLang="en-US" sz="1400" baseline="300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4" name="矩形 33">
            <a:extLst>
              <a:ext uri="{FF2B5EF4-FFF2-40B4-BE49-F238E27FC236}">
                <a16:creationId xmlns:a16="http://schemas.microsoft.com/office/drawing/2014/main" id="{A29D38EE-7E93-4273-8AE6-64C92D18CB58}"/>
              </a:ext>
            </a:extLst>
          </p:cNvPr>
          <p:cNvSpPr/>
          <p:nvPr/>
        </p:nvSpPr>
        <p:spPr>
          <a:xfrm>
            <a:off x="3233368" y="3480349"/>
            <a:ext cx="1568656" cy="700192"/>
          </a:xfrm>
          <a:prstGeom prst="rect">
            <a:avLst/>
          </a:prstGeom>
          <a:effectLst/>
        </p:spPr>
        <p:txBody>
          <a:bodyPr wrap="square">
            <a:spAutoFit/>
          </a:bodyPr>
          <a:lstStyle/>
          <a:p>
            <a:pPr>
              <a:lnSpc>
                <a:spcPct val="15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线膨胀系数</a:t>
            </a:r>
            <a:endParaRPr lang="en-US" altLang="zh-CN" sz="14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8.6 /10</a:t>
            </a:r>
            <a:r>
              <a:rPr lang="en-US" altLang="zh-CN" sz="1400" baseline="30000" dirty="0">
                <a:solidFill>
                  <a:schemeClr val="tx1">
                    <a:lumMod val="75000"/>
                    <a:lumOff val="25000"/>
                  </a:schemeClr>
                </a:solidFill>
                <a:latin typeface="Arial" panose="020B0604020202020204" pitchFamily="34" charset="0"/>
                <a:ea typeface="微软雅黑" panose="020B0503020204020204" pitchFamily="34" charset="-122"/>
              </a:rPr>
              <a:t>-6</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a:t>
            </a:r>
            <a:r>
              <a:rPr lang="en-US" altLang="zh-CN" sz="1400" baseline="30000" dirty="0">
                <a:solidFill>
                  <a:schemeClr val="tx1">
                    <a:lumMod val="75000"/>
                    <a:lumOff val="25000"/>
                  </a:schemeClr>
                </a:solidFill>
                <a:latin typeface="Arial" panose="020B0604020202020204" pitchFamily="34" charset="0"/>
                <a:ea typeface="微软雅黑" panose="020B0503020204020204" pitchFamily="34" charset="-122"/>
              </a:rPr>
              <a:t>-1</a:t>
            </a:r>
            <a:endParaRPr lang="zh-CN" altLang="en-US" sz="1400" baseline="300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9" name="矩形 18">
            <a:extLst>
              <a:ext uri="{FF2B5EF4-FFF2-40B4-BE49-F238E27FC236}">
                <a16:creationId xmlns:a16="http://schemas.microsoft.com/office/drawing/2014/main" id="{44C3D95E-465B-4E54-BBD1-312489784EC4}"/>
              </a:ext>
            </a:extLst>
          </p:cNvPr>
          <p:cNvSpPr/>
          <p:nvPr/>
        </p:nvSpPr>
        <p:spPr>
          <a:xfrm>
            <a:off x="7197182" y="2980914"/>
            <a:ext cx="4061012" cy="276999"/>
          </a:xfrm>
          <a:prstGeom prst="rect">
            <a:avLst/>
          </a:prstGeom>
          <a:effectLst/>
        </p:spPr>
        <p:txBody>
          <a:bodyPr wrap="square">
            <a:spAutoFit/>
          </a:bodyPr>
          <a:lstStyle/>
          <a:p>
            <a:pPr algn="ct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图</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1-2 K9</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光学玻璃制品</a:t>
            </a:r>
            <a:endParaRPr lang="en-US" altLang="zh-CN" sz="12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矩形 42">
            <a:extLst>
              <a:ext uri="{FF2B5EF4-FFF2-40B4-BE49-F238E27FC236}">
                <a16:creationId xmlns:a16="http://schemas.microsoft.com/office/drawing/2014/main" id="{9DC1DEE7-CB8F-4EE7-928F-CBA91F82271C}"/>
              </a:ext>
            </a:extLst>
          </p:cNvPr>
          <p:cNvSpPr/>
          <p:nvPr/>
        </p:nvSpPr>
        <p:spPr>
          <a:xfrm>
            <a:off x="7955323" y="3480350"/>
            <a:ext cx="1282313" cy="698717"/>
          </a:xfrm>
          <a:prstGeom prst="rect">
            <a:avLst/>
          </a:prstGeom>
          <a:effectLst/>
        </p:spPr>
        <p:txBody>
          <a:bodyPr wrap="square">
            <a:spAutoFit/>
          </a:bodyPr>
          <a:lstStyle/>
          <a:p>
            <a:pPr>
              <a:lnSpc>
                <a:spcPct val="15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低密度</a:t>
            </a:r>
            <a:endParaRPr lang="en-US" altLang="zh-CN" sz="14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2.51 g/cm</a:t>
            </a:r>
            <a:r>
              <a:rPr lang="en-US" altLang="zh-CN" sz="1400" baseline="30000" dirty="0">
                <a:solidFill>
                  <a:schemeClr val="tx1">
                    <a:lumMod val="75000"/>
                    <a:lumOff val="25000"/>
                  </a:schemeClr>
                </a:solidFill>
                <a:latin typeface="Arial" panose="020B0604020202020204" pitchFamily="34" charset="0"/>
                <a:ea typeface="微软雅黑" panose="020B0503020204020204" pitchFamily="34" charset="-122"/>
              </a:rPr>
              <a:t>3</a:t>
            </a:r>
            <a:endParaRPr lang="zh-CN" altLang="en-US" sz="1400" baseline="300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4" name="矩形 43">
            <a:extLst>
              <a:ext uri="{FF2B5EF4-FFF2-40B4-BE49-F238E27FC236}">
                <a16:creationId xmlns:a16="http://schemas.microsoft.com/office/drawing/2014/main" id="{B4B7F244-0D56-4D79-AD7E-B1E2C9ACF41A}"/>
              </a:ext>
            </a:extLst>
          </p:cNvPr>
          <p:cNvSpPr/>
          <p:nvPr/>
        </p:nvSpPr>
        <p:spPr>
          <a:xfrm>
            <a:off x="9244769" y="3453765"/>
            <a:ext cx="1282313" cy="698717"/>
          </a:xfrm>
          <a:prstGeom prst="rect">
            <a:avLst/>
          </a:prstGeom>
          <a:effectLst/>
        </p:spPr>
        <p:txBody>
          <a:bodyPr wrap="square">
            <a:spAutoFit/>
          </a:bodyPr>
          <a:lstStyle/>
          <a:p>
            <a:pPr>
              <a:lnSpc>
                <a:spcPct val="15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高硬度</a:t>
            </a:r>
            <a:r>
              <a:rPr lang="en-US" altLang="zh-CN" sz="1400" b="1" dirty="0">
                <a:solidFill>
                  <a:schemeClr val="tx1">
                    <a:lumMod val="75000"/>
                    <a:lumOff val="25000"/>
                  </a:schemeClr>
                </a:solidFill>
                <a:latin typeface="Arial" panose="020B0604020202020204" pitchFamily="34" charset="0"/>
                <a:ea typeface="微软雅黑" panose="020B0503020204020204" pitchFamily="34" charset="-122"/>
              </a:rPr>
              <a:t>(HK)</a:t>
            </a:r>
          </a:p>
          <a:p>
            <a:pPr>
              <a:lnSpc>
                <a:spcPct val="150000"/>
              </a:lnSpc>
            </a:pP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610 kg/mm</a:t>
            </a:r>
            <a:r>
              <a:rPr lang="en-US" altLang="zh-CN" sz="1400" baseline="30000" dirty="0">
                <a:solidFill>
                  <a:schemeClr val="tx1">
                    <a:lumMod val="75000"/>
                    <a:lumOff val="25000"/>
                  </a:schemeClr>
                </a:solidFill>
                <a:latin typeface="Arial" panose="020B0604020202020204" pitchFamily="34" charset="0"/>
                <a:ea typeface="微软雅黑" panose="020B0503020204020204" pitchFamily="34" charset="-122"/>
              </a:rPr>
              <a:t>2</a:t>
            </a:r>
            <a:endParaRPr lang="zh-CN" altLang="en-US" sz="1400" baseline="300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5" name="矩形 44">
            <a:extLst>
              <a:ext uri="{FF2B5EF4-FFF2-40B4-BE49-F238E27FC236}">
                <a16:creationId xmlns:a16="http://schemas.microsoft.com/office/drawing/2014/main" id="{DD6CEFFA-FBC2-46E1-8E8F-C5E7A17341D4}"/>
              </a:ext>
            </a:extLst>
          </p:cNvPr>
          <p:cNvSpPr/>
          <p:nvPr/>
        </p:nvSpPr>
        <p:spPr>
          <a:xfrm>
            <a:off x="6422802" y="3480349"/>
            <a:ext cx="1568656" cy="700192"/>
          </a:xfrm>
          <a:prstGeom prst="rect">
            <a:avLst/>
          </a:prstGeom>
          <a:effectLst/>
        </p:spPr>
        <p:txBody>
          <a:bodyPr wrap="square">
            <a:spAutoFit/>
          </a:bodyPr>
          <a:lstStyle/>
          <a:p>
            <a:pPr>
              <a:lnSpc>
                <a:spcPct val="15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线膨胀系数</a:t>
            </a:r>
            <a:endParaRPr lang="en-US" altLang="zh-CN" sz="14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7.1 /10</a:t>
            </a:r>
            <a:r>
              <a:rPr lang="en-US" altLang="zh-CN" sz="1400" baseline="30000" dirty="0">
                <a:solidFill>
                  <a:schemeClr val="tx1">
                    <a:lumMod val="75000"/>
                    <a:lumOff val="25000"/>
                  </a:schemeClr>
                </a:solidFill>
                <a:latin typeface="Arial" panose="020B0604020202020204" pitchFamily="34" charset="0"/>
                <a:ea typeface="微软雅黑" panose="020B0503020204020204" pitchFamily="34" charset="-122"/>
              </a:rPr>
              <a:t>-6</a:t>
            </a: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 ·</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a:t>
            </a:r>
            <a:r>
              <a:rPr lang="en-US" altLang="zh-CN" sz="1400" baseline="30000" dirty="0">
                <a:solidFill>
                  <a:schemeClr val="tx1">
                    <a:lumMod val="75000"/>
                    <a:lumOff val="25000"/>
                  </a:schemeClr>
                </a:solidFill>
                <a:latin typeface="Arial" panose="020B0604020202020204" pitchFamily="34" charset="0"/>
                <a:ea typeface="微软雅黑" panose="020B0503020204020204" pitchFamily="34" charset="-122"/>
              </a:rPr>
              <a:t>-1</a:t>
            </a:r>
            <a:endParaRPr lang="zh-CN" altLang="en-US" sz="1400" baseline="300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46" name="矩形 45">
            <a:extLst>
              <a:ext uri="{FF2B5EF4-FFF2-40B4-BE49-F238E27FC236}">
                <a16:creationId xmlns:a16="http://schemas.microsoft.com/office/drawing/2014/main" id="{79FA70DD-FD39-4EDC-A719-DCD6169E8FC3}"/>
              </a:ext>
            </a:extLst>
          </p:cNvPr>
          <p:cNvSpPr/>
          <p:nvPr/>
        </p:nvSpPr>
        <p:spPr>
          <a:xfrm>
            <a:off x="10626985" y="3453765"/>
            <a:ext cx="1282313" cy="698717"/>
          </a:xfrm>
          <a:prstGeom prst="rect">
            <a:avLst/>
          </a:prstGeom>
          <a:effectLst/>
        </p:spPr>
        <p:txBody>
          <a:bodyPr wrap="square">
            <a:spAutoFit/>
          </a:bodyPr>
          <a:lstStyle/>
          <a:p>
            <a:pPr>
              <a:lnSpc>
                <a:spcPct val="150000"/>
              </a:lnSpc>
            </a:pP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高软化点</a:t>
            </a:r>
            <a:endParaRPr lang="en-US" altLang="zh-CN" sz="1400" b="1" dirty="0">
              <a:solidFill>
                <a:schemeClr val="tx1">
                  <a:lumMod val="75000"/>
                  <a:lumOff val="25000"/>
                </a:schemeClr>
              </a:solidFill>
              <a:latin typeface="Arial" panose="020B0604020202020204" pitchFamily="34" charset="0"/>
              <a:ea typeface="微软雅黑" panose="020B0503020204020204" pitchFamily="34" charset="-122"/>
            </a:endParaRPr>
          </a:p>
          <a:p>
            <a:pPr>
              <a:lnSpc>
                <a:spcPct val="150000"/>
              </a:lnSpc>
            </a:pPr>
            <a:r>
              <a:rPr lang="en-US" altLang="zh-CN" sz="1400" dirty="0">
                <a:solidFill>
                  <a:schemeClr val="tx1">
                    <a:lumMod val="75000"/>
                    <a:lumOff val="25000"/>
                  </a:schemeClr>
                </a:solidFill>
                <a:latin typeface="Arial" panose="020B0604020202020204" pitchFamily="34" charset="0"/>
                <a:ea typeface="微软雅黑" panose="020B0503020204020204" pitchFamily="34" charset="-122"/>
              </a:rPr>
              <a:t>719 </a:t>
            </a: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a:t>
            </a:r>
            <a:endParaRPr lang="zh-CN" altLang="en-US" sz="1400" baseline="30000" dirty="0">
              <a:solidFill>
                <a:schemeClr val="tx1">
                  <a:lumMod val="75000"/>
                  <a:lumOff val="25000"/>
                </a:schemeClr>
              </a:solidFill>
              <a:latin typeface="Arial" panose="020B0604020202020204" pitchFamily="34" charset="0"/>
              <a:ea typeface="微软雅黑" panose="020B0503020204020204" pitchFamily="34" charset="-122"/>
            </a:endParaRPr>
          </a:p>
        </p:txBody>
      </p:sp>
      <p:pic>
        <p:nvPicPr>
          <p:cNvPr id="39" name="图片 38">
            <a:extLst>
              <a:ext uri="{FF2B5EF4-FFF2-40B4-BE49-F238E27FC236}">
                <a16:creationId xmlns:a16="http://schemas.microsoft.com/office/drawing/2014/main" id="{BDEFB091-D796-47B0-B304-7E4D078EC3B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450356" y="63752"/>
            <a:ext cx="1495530" cy="428964"/>
          </a:xfrm>
          <a:prstGeom prst="rect">
            <a:avLst/>
          </a:prstGeom>
        </p:spPr>
      </p:pic>
      <p:grpSp>
        <p:nvGrpSpPr>
          <p:cNvPr id="20" name="组合 19">
            <a:extLst>
              <a:ext uri="{FF2B5EF4-FFF2-40B4-BE49-F238E27FC236}">
                <a16:creationId xmlns:a16="http://schemas.microsoft.com/office/drawing/2014/main" id="{1680BED8-ECA6-4C02-A311-4E04CBD14E28}"/>
              </a:ext>
            </a:extLst>
          </p:cNvPr>
          <p:cNvGrpSpPr/>
          <p:nvPr/>
        </p:nvGrpSpPr>
        <p:grpSpPr>
          <a:xfrm>
            <a:off x="2981183" y="108575"/>
            <a:ext cx="6229635" cy="338555"/>
            <a:chOff x="-581232" y="6353108"/>
            <a:chExt cx="6229635" cy="338555"/>
          </a:xfrm>
        </p:grpSpPr>
        <p:sp>
          <p:nvSpPr>
            <p:cNvPr id="5" name="矩形 4">
              <a:extLst>
                <a:ext uri="{FF2B5EF4-FFF2-40B4-BE49-F238E27FC236}">
                  <a16:creationId xmlns:a16="http://schemas.microsoft.com/office/drawing/2014/main" id="{4BA939F9-4CE2-4A5B-ACE0-69B685E05DA1}"/>
                </a:ext>
              </a:extLst>
            </p:cNvPr>
            <p:cNvSpPr/>
            <p:nvPr/>
          </p:nvSpPr>
          <p:spPr>
            <a:xfrm>
              <a:off x="-581232" y="6353108"/>
              <a:ext cx="1618432" cy="338554"/>
            </a:xfrm>
            <a:prstGeom prst="rect">
              <a:avLst/>
            </a:prstGeom>
            <a:effectLst/>
          </p:spPr>
          <p:txBody>
            <a:bodyPr wrap="square">
              <a:spAutoFit/>
            </a:bodyPr>
            <a:lstStyle/>
            <a:p>
              <a:pPr algn="ctr"/>
              <a:r>
                <a:rPr lang="zh-CN" altLang="en-US" sz="1600" b="1" dirty="0">
                  <a:solidFill>
                    <a:schemeClr val="bg1"/>
                  </a:solidFill>
                  <a:latin typeface="Arial" panose="020B0604020202020204" pitchFamily="34" charset="0"/>
                  <a:ea typeface="微软雅黑" panose="020B0503020204020204" pitchFamily="34" charset="-122"/>
                </a:rPr>
                <a:t>课题背景及意义</a:t>
              </a:r>
            </a:p>
          </p:txBody>
        </p:sp>
        <p:sp>
          <p:nvSpPr>
            <p:cNvPr id="6" name="矩形 5">
              <a:extLst>
                <a:ext uri="{FF2B5EF4-FFF2-40B4-BE49-F238E27FC236}">
                  <a16:creationId xmlns:a16="http://schemas.microsoft.com/office/drawing/2014/main" id="{27092B66-8520-40DC-A294-C8E7FF2F41C3}"/>
                </a:ext>
              </a:extLst>
            </p:cNvPr>
            <p:cNvSpPr/>
            <p:nvPr/>
          </p:nvSpPr>
          <p:spPr>
            <a:xfrm>
              <a:off x="1724368" y="6383886"/>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国内外研究现状</a:t>
              </a:r>
            </a:p>
          </p:txBody>
        </p:sp>
        <p:sp>
          <p:nvSpPr>
            <p:cNvPr id="69" name="矩形 68">
              <a:extLst>
                <a:ext uri="{FF2B5EF4-FFF2-40B4-BE49-F238E27FC236}">
                  <a16:creationId xmlns:a16="http://schemas.microsoft.com/office/drawing/2014/main" id="{235E879C-069C-4881-BD02-8445DC4F3F3B}"/>
                </a:ext>
              </a:extLst>
            </p:cNvPr>
            <p:cNvSpPr/>
            <p:nvPr/>
          </p:nvSpPr>
          <p:spPr>
            <a:xfrm>
              <a:off x="4029970" y="6383886"/>
              <a:ext cx="1618433" cy="307777"/>
            </a:xfrm>
            <a:prstGeom prst="rect">
              <a:avLst/>
            </a:prstGeom>
            <a:effectLst/>
          </p:spPr>
          <p:txBody>
            <a:bodyPr wrap="square">
              <a:spAutoFit/>
            </a:bodyPr>
            <a:lstStyle/>
            <a:p>
              <a:pPr algn="ctr"/>
              <a:r>
                <a:rPr lang="zh-CN" altLang="en-US" sz="1400" b="1" dirty="0">
                  <a:solidFill>
                    <a:srgbClr val="066188"/>
                  </a:solidFill>
                  <a:latin typeface="Arial" panose="020B0604020202020204" pitchFamily="34" charset="0"/>
                  <a:ea typeface="微软雅黑" panose="020B0503020204020204" pitchFamily="34" charset="-122"/>
                </a:rPr>
                <a:t>主要研究内容</a:t>
              </a:r>
            </a:p>
          </p:txBody>
        </p:sp>
      </p:grpSp>
      <p:sp>
        <p:nvSpPr>
          <p:cNvPr id="40" name="矩形 39">
            <a:extLst>
              <a:ext uri="{FF2B5EF4-FFF2-40B4-BE49-F238E27FC236}">
                <a16:creationId xmlns:a16="http://schemas.microsoft.com/office/drawing/2014/main" id="{7E095E38-361E-4FD2-BDF9-87FADEAB09BB}"/>
              </a:ext>
            </a:extLst>
          </p:cNvPr>
          <p:cNvSpPr/>
          <p:nvPr/>
        </p:nvSpPr>
        <p:spPr>
          <a:xfrm>
            <a:off x="401034" y="555329"/>
            <a:ext cx="6301390" cy="369332"/>
          </a:xfrm>
          <a:prstGeom prst="rect">
            <a:avLst/>
          </a:prstGeom>
          <a:effectLst/>
        </p:spPr>
        <p:txBody>
          <a:bodyPr wrap="square">
            <a:spAutoFit/>
          </a:bodyPr>
          <a:lstStyle/>
          <a:p>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TC4</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钛合金与</a:t>
            </a:r>
            <a:r>
              <a:rPr lang="en-US" altLang="zh-CN"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K9</a:t>
            </a:r>
            <a:r>
              <a:rPr lang="zh-CN" altLang="en-US"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玻璃具有良好性能，适合作为航空航天材料</a:t>
            </a:r>
          </a:p>
        </p:txBody>
      </p:sp>
      <p:sp>
        <p:nvSpPr>
          <p:cNvPr id="13" name="圆角矩形 12"/>
          <p:cNvSpPr/>
          <p:nvPr/>
        </p:nvSpPr>
        <p:spPr>
          <a:xfrm>
            <a:off x="3233369" y="3492759"/>
            <a:ext cx="4407974" cy="686308"/>
          </a:xfrm>
          <a:prstGeom prst="roundRect">
            <a:avLst>
              <a:gd name="adj" fmla="val 8340"/>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3730F04-5B49-46D0-8BDD-012B87CBE835}"/>
              </a:ext>
            </a:extLst>
          </p:cNvPr>
          <p:cNvSpPr/>
          <p:nvPr/>
        </p:nvSpPr>
        <p:spPr>
          <a:xfrm>
            <a:off x="4180212" y="3614417"/>
            <a:ext cx="2483440" cy="377411"/>
          </a:xfrm>
          <a:prstGeom prst="rect">
            <a:avLst/>
          </a:prstGeom>
          <a:effectLst/>
        </p:spPr>
        <p:txBody>
          <a:bodyPr wrap="square">
            <a:spAutoFit/>
          </a:bodyPr>
          <a:lstStyle/>
          <a:p>
            <a:pPr algn="ctr">
              <a:lnSpc>
                <a:spcPct val="150000"/>
              </a:lnSpc>
            </a:pPr>
            <a:r>
              <a:rPr lang="zh-CN" altLang="en-US" sz="1400" dirty="0">
                <a:solidFill>
                  <a:srgbClr val="C00000"/>
                </a:solidFill>
                <a:latin typeface="Arial" panose="020B0604020202020204" pitchFamily="34" charset="0"/>
                <a:ea typeface="微软雅黑" panose="020B0503020204020204" pitchFamily="34" charset="-122"/>
              </a:rPr>
              <a:t>有利于异种材料连接</a:t>
            </a:r>
            <a:endParaRPr lang="zh-CN" altLang="en-US" sz="1400" baseline="30000" dirty="0">
              <a:solidFill>
                <a:srgbClr val="C00000"/>
              </a:solidFill>
              <a:latin typeface="Arial" panose="020B0604020202020204" pitchFamily="34" charset="0"/>
              <a:ea typeface="微软雅黑" panose="020B0503020204020204" pitchFamily="34" charset="-122"/>
            </a:endParaRPr>
          </a:p>
        </p:txBody>
      </p:sp>
      <p:sp>
        <p:nvSpPr>
          <p:cNvPr id="48" name="矩形 47">
            <a:extLst>
              <a:ext uri="{FF2B5EF4-FFF2-40B4-BE49-F238E27FC236}">
                <a16:creationId xmlns:a16="http://schemas.microsoft.com/office/drawing/2014/main" id="{6475D0BD-40CC-442D-B33D-948F4BE5A106}"/>
              </a:ext>
            </a:extLst>
          </p:cNvPr>
          <p:cNvSpPr/>
          <p:nvPr/>
        </p:nvSpPr>
        <p:spPr>
          <a:xfrm>
            <a:off x="9044829" y="5326854"/>
            <a:ext cx="1429691" cy="307777"/>
          </a:xfrm>
          <a:prstGeom prst="rect">
            <a:avLst/>
          </a:prstGeom>
          <a:effectLst/>
        </p:spPr>
        <p:txBody>
          <a:bodyPr wrap="square">
            <a:spAutoFit/>
          </a:bodyPr>
          <a:lstStyle/>
          <a:p>
            <a:pPr algn="ct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平面反射镜</a:t>
            </a:r>
          </a:p>
        </p:txBody>
      </p:sp>
      <p:sp>
        <p:nvSpPr>
          <p:cNvPr id="49" name="矩形 48">
            <a:extLst>
              <a:ext uri="{FF2B5EF4-FFF2-40B4-BE49-F238E27FC236}">
                <a16:creationId xmlns:a16="http://schemas.microsoft.com/office/drawing/2014/main" id="{3E90192A-0588-4A6A-BF54-1678C5F8F52C}"/>
              </a:ext>
            </a:extLst>
          </p:cNvPr>
          <p:cNvSpPr/>
          <p:nvPr/>
        </p:nvSpPr>
        <p:spPr>
          <a:xfrm>
            <a:off x="98568" y="4425936"/>
            <a:ext cx="7407132" cy="1796479"/>
          </a:xfrm>
          <a:prstGeom prst="rect">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CE34374D-AEAB-4F79-B065-CEFEEADD9B00}"/>
              </a:ext>
            </a:extLst>
          </p:cNvPr>
          <p:cNvGrpSpPr/>
          <p:nvPr/>
        </p:nvGrpSpPr>
        <p:grpSpPr>
          <a:xfrm>
            <a:off x="272262" y="4533266"/>
            <a:ext cx="7336663" cy="2179042"/>
            <a:chOff x="300293" y="3966757"/>
            <a:chExt cx="7336663" cy="2179042"/>
          </a:xfrm>
        </p:grpSpPr>
        <p:sp>
          <p:nvSpPr>
            <p:cNvPr id="51" name="文本框 50">
              <a:extLst>
                <a:ext uri="{FF2B5EF4-FFF2-40B4-BE49-F238E27FC236}">
                  <a16:creationId xmlns:a16="http://schemas.microsoft.com/office/drawing/2014/main" id="{C65FF0FA-A2D4-4CD6-897C-1F0C8A819154}"/>
                </a:ext>
              </a:extLst>
            </p:cNvPr>
            <p:cNvSpPr txBox="1"/>
            <p:nvPr/>
          </p:nvSpPr>
          <p:spPr>
            <a:xfrm>
              <a:off x="2180313" y="5868800"/>
              <a:ext cx="3414907" cy="276999"/>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zh-CN" altLang="en-US" dirty="0"/>
                <a:t>图</a:t>
              </a:r>
              <a:r>
                <a:rPr lang="en-US" altLang="zh-CN" dirty="0"/>
                <a:t>1-3 </a:t>
              </a:r>
              <a:r>
                <a:rPr lang="zh-CN" altLang="en-US" dirty="0"/>
                <a:t>大口径平面反射镜</a:t>
              </a:r>
              <a:endParaRPr lang="en-US" altLang="zh-CN" dirty="0"/>
            </a:p>
          </p:txBody>
        </p:sp>
        <p:pic>
          <p:nvPicPr>
            <p:cNvPr id="52" name="图片 51">
              <a:extLst>
                <a:ext uri="{FF2B5EF4-FFF2-40B4-BE49-F238E27FC236}">
                  <a16:creationId xmlns:a16="http://schemas.microsoft.com/office/drawing/2014/main" id="{180CA955-6F9F-4CA0-9A3A-09275336FD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7873" y="3966757"/>
              <a:ext cx="2195485" cy="1620000"/>
            </a:xfrm>
            <a:prstGeom prst="rect">
              <a:avLst/>
            </a:prstGeom>
          </p:spPr>
        </p:pic>
        <p:pic>
          <p:nvPicPr>
            <p:cNvPr id="53" name="图片 52">
              <a:extLst>
                <a:ext uri="{FF2B5EF4-FFF2-40B4-BE49-F238E27FC236}">
                  <a16:creationId xmlns:a16="http://schemas.microsoft.com/office/drawing/2014/main" id="{44D19716-5969-4DD0-ABEE-17BEB06008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856" y="3966757"/>
              <a:ext cx="2671070" cy="1620000"/>
            </a:xfrm>
            <a:prstGeom prst="rect">
              <a:avLst/>
            </a:prstGeom>
          </p:spPr>
        </p:pic>
        <p:sp>
          <p:nvSpPr>
            <p:cNvPr id="54" name="文本框 53">
              <a:extLst>
                <a:ext uri="{FF2B5EF4-FFF2-40B4-BE49-F238E27FC236}">
                  <a16:creationId xmlns:a16="http://schemas.microsoft.com/office/drawing/2014/main" id="{5616F24D-B711-458D-9DC8-A33933AAAF19}"/>
                </a:ext>
              </a:extLst>
            </p:cNvPr>
            <p:cNvSpPr txBox="1"/>
            <p:nvPr/>
          </p:nvSpPr>
          <p:spPr>
            <a:xfrm>
              <a:off x="300293" y="5623005"/>
              <a:ext cx="2686440"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(a) </a:t>
              </a:r>
              <a:r>
                <a:rPr lang="zh-CN" altLang="en-US" sz="1100" dirty="0"/>
                <a:t>我国</a:t>
              </a:r>
              <a:r>
                <a:rPr lang="en-US" altLang="zh-CN" sz="1100" dirty="0"/>
                <a:t>4.03</a:t>
              </a:r>
              <a:r>
                <a:rPr lang="zh-CN" altLang="en-US" sz="1100" dirty="0"/>
                <a:t>米大口径反射镜</a:t>
              </a:r>
            </a:p>
          </p:txBody>
        </p:sp>
        <p:sp>
          <p:nvSpPr>
            <p:cNvPr id="55" name="文本框 54">
              <a:extLst>
                <a:ext uri="{FF2B5EF4-FFF2-40B4-BE49-F238E27FC236}">
                  <a16:creationId xmlns:a16="http://schemas.microsoft.com/office/drawing/2014/main" id="{4449EA0C-62B8-4947-9AAE-94ED86D18FE9}"/>
                </a:ext>
              </a:extLst>
            </p:cNvPr>
            <p:cNvSpPr txBox="1"/>
            <p:nvPr/>
          </p:nvSpPr>
          <p:spPr>
            <a:xfrm>
              <a:off x="2784006" y="5621583"/>
              <a:ext cx="2938198"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(b)</a:t>
              </a:r>
              <a:r>
                <a:rPr lang="zh-CN" altLang="en-US" sz="1100" dirty="0"/>
                <a:t>欧洲</a:t>
              </a:r>
              <a:r>
                <a:rPr lang="en-US" altLang="zh-CN" sz="1100" dirty="0"/>
                <a:t>E-ELT</a:t>
              </a:r>
              <a:r>
                <a:rPr lang="zh-CN" altLang="en-US" sz="1100" dirty="0"/>
                <a:t>望远镜巨大主反射镜</a:t>
              </a:r>
            </a:p>
          </p:txBody>
        </p:sp>
        <p:sp>
          <p:nvSpPr>
            <p:cNvPr id="56" name="文本框 55">
              <a:extLst>
                <a:ext uri="{FF2B5EF4-FFF2-40B4-BE49-F238E27FC236}">
                  <a16:creationId xmlns:a16="http://schemas.microsoft.com/office/drawing/2014/main" id="{20EC909A-6D99-4411-9B0A-7BF435E9F5CC}"/>
                </a:ext>
              </a:extLst>
            </p:cNvPr>
            <p:cNvSpPr txBox="1"/>
            <p:nvPr/>
          </p:nvSpPr>
          <p:spPr>
            <a:xfrm>
              <a:off x="5395358" y="5621583"/>
              <a:ext cx="2241598" cy="261610"/>
            </a:xfrm>
            <a:prstGeom prst="rect">
              <a:avLst/>
            </a:prstGeom>
            <a:effectLst/>
          </p:spPr>
          <p:txBody>
            <a:bodyPr wrap="square">
              <a:spAutoFit/>
            </a:bodyPr>
            <a:lstStyle>
              <a:defPPr>
                <a:defRPr lang="zh-CN"/>
              </a:defPPr>
              <a:lvl1pPr algn="ctr">
                <a:defRPr sz="1200">
                  <a:solidFill>
                    <a:schemeClr val="tx1">
                      <a:lumMod val="75000"/>
                      <a:lumOff val="25000"/>
                    </a:schemeClr>
                  </a:solidFill>
                  <a:latin typeface="Arial" panose="020B0604020202020204" pitchFamily="34" charset="0"/>
                  <a:ea typeface="微软雅黑" panose="020B0503020204020204" pitchFamily="34" charset="-122"/>
                </a:defRPr>
              </a:lvl1pPr>
            </a:lstStyle>
            <a:p>
              <a:r>
                <a:rPr lang="en-US" altLang="zh-CN" sz="1100" dirty="0"/>
                <a:t>(c)JMST</a:t>
              </a:r>
              <a:r>
                <a:rPr lang="zh-CN" altLang="en-US" sz="1100" dirty="0"/>
                <a:t>太空望远镜超大反射镜</a:t>
              </a:r>
            </a:p>
          </p:txBody>
        </p:sp>
      </p:grpSp>
      <p:sp>
        <p:nvSpPr>
          <p:cNvPr id="21" name="等腰三角形 20"/>
          <p:cNvSpPr/>
          <p:nvPr/>
        </p:nvSpPr>
        <p:spPr>
          <a:xfrm>
            <a:off x="3685483" y="416352"/>
            <a:ext cx="120232" cy="1036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CFBCB0D-5111-4FD3-ABCF-A7F9C19E44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5144" y="4533266"/>
            <a:ext cx="1620000" cy="1620000"/>
          </a:xfrm>
          <a:prstGeom prst="rect">
            <a:avLst/>
          </a:prstGeom>
        </p:spPr>
      </p:pic>
      <p:pic>
        <p:nvPicPr>
          <p:cNvPr id="4" name="Picture 2" descr="查看源图像">
            <a:extLst>
              <a:ext uri="{FF2B5EF4-FFF2-40B4-BE49-F238E27FC236}">
                <a16:creationId xmlns:a16="http://schemas.microsoft.com/office/drawing/2014/main" id="{D581934D-B421-49BF-9936-2B0AF29F28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7234" y="1493140"/>
            <a:ext cx="189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查看源图像">
            <a:extLst>
              <a:ext uri="{FF2B5EF4-FFF2-40B4-BE49-F238E27FC236}">
                <a16:creationId xmlns:a16="http://schemas.microsoft.com/office/drawing/2014/main" id="{4B31A5B2-C4A1-48C4-BC88-A6A61AEE20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0155" y="1497481"/>
            <a:ext cx="189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源图像">
            <a:extLst>
              <a:ext uri="{FF2B5EF4-FFF2-40B4-BE49-F238E27FC236}">
                <a16:creationId xmlns:a16="http://schemas.microsoft.com/office/drawing/2014/main" id="{52C380A7-E3FB-44D2-8368-5D059DC7C0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83077" y="1497481"/>
            <a:ext cx="1760294" cy="1260000"/>
          </a:xfrm>
          <a:prstGeom prst="rect">
            <a:avLst/>
          </a:prstGeom>
          <a:noFill/>
          <a:extLst>
            <a:ext uri="{909E8E84-426E-40DD-AFC4-6F175D3DCCD1}">
              <a14:hiddenFill xmlns:a14="http://schemas.microsoft.com/office/drawing/2010/main">
                <a:solidFill>
                  <a:srgbClr val="FFFFFF"/>
                </a:solidFill>
              </a14:hiddenFill>
            </a:ext>
          </a:extLst>
        </p:spPr>
      </p:pic>
      <p:sp>
        <p:nvSpPr>
          <p:cNvPr id="57" name="矩形 56">
            <a:extLst>
              <a:ext uri="{FF2B5EF4-FFF2-40B4-BE49-F238E27FC236}">
                <a16:creationId xmlns:a16="http://schemas.microsoft.com/office/drawing/2014/main" id="{0CA4568F-2FBA-4D68-A92C-FA841970C3CF}"/>
              </a:ext>
            </a:extLst>
          </p:cNvPr>
          <p:cNvSpPr/>
          <p:nvPr/>
        </p:nvSpPr>
        <p:spPr>
          <a:xfrm>
            <a:off x="8501837" y="4487131"/>
            <a:ext cx="676766" cy="307777"/>
          </a:xfrm>
          <a:prstGeom prst="rect">
            <a:avLst/>
          </a:prstGeom>
          <a:effectLst/>
        </p:spPr>
        <p:txBody>
          <a:bodyPr wrap="square">
            <a:spAutoFit/>
          </a:bodyPr>
          <a:lstStyle/>
          <a:p>
            <a:pPr algn="ct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卫星</a:t>
            </a:r>
          </a:p>
        </p:txBody>
      </p:sp>
      <p:sp>
        <p:nvSpPr>
          <p:cNvPr id="58" name="矩形 57">
            <a:extLst>
              <a:ext uri="{FF2B5EF4-FFF2-40B4-BE49-F238E27FC236}">
                <a16:creationId xmlns:a16="http://schemas.microsoft.com/office/drawing/2014/main" id="{7DFA9015-9871-4692-AF6A-8B492CEFD912}"/>
              </a:ext>
            </a:extLst>
          </p:cNvPr>
          <p:cNvSpPr/>
          <p:nvPr/>
        </p:nvSpPr>
        <p:spPr>
          <a:xfrm>
            <a:off x="9649661" y="4481757"/>
            <a:ext cx="1233098" cy="307777"/>
          </a:xfrm>
          <a:prstGeom prst="rect">
            <a:avLst/>
          </a:prstGeom>
          <a:effectLst/>
        </p:spPr>
        <p:txBody>
          <a:bodyPr wrap="square">
            <a:spAutoFit/>
          </a:bodyPr>
          <a:lstStyle/>
          <a:p>
            <a:pPr algn="ct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天文望远镜</a:t>
            </a:r>
          </a:p>
        </p:txBody>
      </p:sp>
      <p:sp>
        <p:nvSpPr>
          <p:cNvPr id="59" name="圆角矩形 12">
            <a:extLst>
              <a:ext uri="{FF2B5EF4-FFF2-40B4-BE49-F238E27FC236}">
                <a16:creationId xmlns:a16="http://schemas.microsoft.com/office/drawing/2014/main" id="{E06E4505-03B5-4096-BE40-BDDB9624F861}"/>
              </a:ext>
            </a:extLst>
          </p:cNvPr>
          <p:cNvSpPr/>
          <p:nvPr/>
        </p:nvSpPr>
        <p:spPr>
          <a:xfrm>
            <a:off x="7654176" y="4368889"/>
            <a:ext cx="4210999" cy="2349758"/>
          </a:xfrm>
          <a:prstGeom prst="roundRect">
            <a:avLst>
              <a:gd name="adj" fmla="val 8340"/>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0088BB1-7335-4D31-A4C8-700917CCDD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10387" y="4512300"/>
            <a:ext cx="216000" cy="216000"/>
          </a:xfrm>
          <a:prstGeom prst="rect">
            <a:avLst/>
          </a:prstGeom>
        </p:spPr>
      </p:pic>
      <p:pic>
        <p:nvPicPr>
          <p:cNvPr id="9" name="图片 8">
            <a:extLst>
              <a:ext uri="{FF2B5EF4-FFF2-40B4-BE49-F238E27FC236}">
                <a16:creationId xmlns:a16="http://schemas.microsoft.com/office/drawing/2014/main" id="{980C0643-CC25-4C4A-86C8-E2D18D02988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16034" y="4517674"/>
            <a:ext cx="222480" cy="216000"/>
          </a:xfrm>
          <a:prstGeom prst="rect">
            <a:avLst/>
          </a:prstGeom>
        </p:spPr>
      </p:pic>
      <p:cxnSp>
        <p:nvCxnSpPr>
          <p:cNvPr id="12" name="直接箭头连接符 11">
            <a:extLst>
              <a:ext uri="{FF2B5EF4-FFF2-40B4-BE49-F238E27FC236}">
                <a16:creationId xmlns:a16="http://schemas.microsoft.com/office/drawing/2014/main" id="{A4F25D22-6790-4143-8A6C-79BEF833B7F8}"/>
              </a:ext>
            </a:extLst>
          </p:cNvPr>
          <p:cNvCxnSpPr>
            <a:cxnSpLocks/>
          </p:cNvCxnSpPr>
          <p:nvPr/>
        </p:nvCxnSpPr>
        <p:spPr>
          <a:xfrm flipV="1">
            <a:off x="9759674" y="4728300"/>
            <a:ext cx="0" cy="60408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05A2E0CE-8678-4A86-ABA6-673DDD599872}"/>
              </a:ext>
            </a:extLst>
          </p:cNvPr>
          <p:cNvSpPr/>
          <p:nvPr/>
        </p:nvSpPr>
        <p:spPr>
          <a:xfrm>
            <a:off x="9316826" y="4932945"/>
            <a:ext cx="885696" cy="307777"/>
          </a:xfrm>
          <a:prstGeom prst="rect">
            <a:avLst/>
          </a:prstGeom>
          <a:solidFill>
            <a:schemeClr val="bg1"/>
          </a:solidFill>
          <a:effectLst/>
        </p:spPr>
        <p:txBody>
          <a:bodyPr wrap="square">
            <a:spAutoFit/>
          </a:bodyPr>
          <a:lstStyle/>
          <a:p>
            <a:pPr algn="ctr"/>
            <a:r>
              <a:rPr lang="zh-CN" altLang="en-US" sz="1400" dirty="0">
                <a:solidFill>
                  <a:srgbClr val="C00000"/>
                </a:solidFill>
                <a:latin typeface="Arial" panose="020B0604020202020204" pitchFamily="34" charset="0"/>
                <a:ea typeface="微软雅黑" panose="020B0503020204020204" pitchFamily="34" charset="-122"/>
              </a:rPr>
              <a:t>应用于</a:t>
            </a:r>
          </a:p>
        </p:txBody>
      </p:sp>
      <p:sp>
        <p:nvSpPr>
          <p:cNvPr id="61" name="矩形 60">
            <a:extLst>
              <a:ext uri="{FF2B5EF4-FFF2-40B4-BE49-F238E27FC236}">
                <a16:creationId xmlns:a16="http://schemas.microsoft.com/office/drawing/2014/main" id="{E2D95885-F5DA-42D0-BBF6-BBE0B4A58621}"/>
              </a:ext>
            </a:extLst>
          </p:cNvPr>
          <p:cNvSpPr/>
          <p:nvPr/>
        </p:nvSpPr>
        <p:spPr>
          <a:xfrm>
            <a:off x="7738176" y="6157314"/>
            <a:ext cx="1280686" cy="307777"/>
          </a:xfrm>
          <a:prstGeom prst="rect">
            <a:avLst/>
          </a:prstGeom>
          <a:effectLst/>
        </p:spPr>
        <p:txBody>
          <a:bodyPr wrap="square">
            <a:spAutoFit/>
          </a:bodyPr>
          <a:lstStyle/>
          <a:p>
            <a:pPr algn="ctr"/>
            <a:r>
              <a:rPr lang="en-US" altLang="zh-CN" sz="1400" b="1" dirty="0">
                <a:solidFill>
                  <a:schemeClr val="tx1">
                    <a:lumMod val="75000"/>
                    <a:lumOff val="25000"/>
                  </a:schemeClr>
                </a:solidFill>
                <a:latin typeface="Arial" panose="020B0604020202020204" pitchFamily="34" charset="0"/>
                <a:ea typeface="微软雅黑" panose="020B0503020204020204" pitchFamily="34" charset="-122"/>
              </a:rPr>
              <a:t>TC4</a:t>
            </a: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钛合金</a:t>
            </a:r>
          </a:p>
        </p:txBody>
      </p:sp>
      <p:sp>
        <p:nvSpPr>
          <p:cNvPr id="62" name="矩形 61">
            <a:extLst>
              <a:ext uri="{FF2B5EF4-FFF2-40B4-BE49-F238E27FC236}">
                <a16:creationId xmlns:a16="http://schemas.microsoft.com/office/drawing/2014/main" id="{A4EAAA84-5ED1-4341-A01C-402C38D2EEC9}"/>
              </a:ext>
            </a:extLst>
          </p:cNvPr>
          <p:cNvSpPr/>
          <p:nvPr/>
        </p:nvSpPr>
        <p:spPr>
          <a:xfrm>
            <a:off x="10353523" y="6166577"/>
            <a:ext cx="1280686" cy="307777"/>
          </a:xfrm>
          <a:prstGeom prst="rect">
            <a:avLst/>
          </a:prstGeom>
          <a:effectLst/>
        </p:spPr>
        <p:txBody>
          <a:bodyPr wrap="square">
            <a:spAutoFit/>
          </a:bodyPr>
          <a:lstStyle/>
          <a:p>
            <a:pPr algn="ctr"/>
            <a:r>
              <a:rPr lang="en-US" altLang="zh-CN" sz="1400" b="1" dirty="0">
                <a:solidFill>
                  <a:schemeClr val="tx1">
                    <a:lumMod val="75000"/>
                    <a:lumOff val="25000"/>
                  </a:schemeClr>
                </a:solidFill>
                <a:latin typeface="Arial" panose="020B0604020202020204" pitchFamily="34" charset="0"/>
                <a:ea typeface="微软雅黑" panose="020B0503020204020204" pitchFamily="34" charset="-122"/>
              </a:rPr>
              <a:t>K9</a:t>
            </a:r>
            <a:r>
              <a:rPr lang="zh-CN" altLang="en-US" sz="1400" b="1" dirty="0">
                <a:solidFill>
                  <a:schemeClr val="tx1">
                    <a:lumMod val="75000"/>
                    <a:lumOff val="25000"/>
                  </a:schemeClr>
                </a:solidFill>
                <a:latin typeface="Arial" panose="020B0604020202020204" pitchFamily="34" charset="0"/>
                <a:ea typeface="微软雅黑" panose="020B0503020204020204" pitchFamily="34" charset="-122"/>
              </a:rPr>
              <a:t>玻璃</a:t>
            </a:r>
          </a:p>
        </p:txBody>
      </p:sp>
      <p:sp>
        <p:nvSpPr>
          <p:cNvPr id="63" name="矩形 62">
            <a:extLst>
              <a:ext uri="{FF2B5EF4-FFF2-40B4-BE49-F238E27FC236}">
                <a16:creationId xmlns:a16="http://schemas.microsoft.com/office/drawing/2014/main" id="{22444A72-9FF3-4465-9DDE-2F804B19E990}"/>
              </a:ext>
            </a:extLst>
          </p:cNvPr>
          <p:cNvSpPr/>
          <p:nvPr/>
        </p:nvSpPr>
        <p:spPr>
          <a:xfrm>
            <a:off x="10706869" y="4475186"/>
            <a:ext cx="733644" cy="307777"/>
          </a:xfrm>
          <a:prstGeom prst="rect">
            <a:avLst/>
          </a:prstGeom>
          <a:effectLst/>
        </p:spPr>
        <p:txBody>
          <a:bodyPr wrap="square">
            <a:spAutoFit/>
          </a:bodyPr>
          <a:lstStyle/>
          <a:p>
            <a:pPr algn="ctr"/>
            <a:r>
              <a:rPr lang="en-US" altLang="zh-CN" sz="1400" b="1" dirty="0">
                <a:solidFill>
                  <a:schemeClr val="tx1">
                    <a:lumMod val="75000"/>
                    <a:lumOff val="25000"/>
                  </a:schemeClr>
                </a:solidFill>
                <a:latin typeface="Arial" panose="020B0604020202020204" pitchFamily="34" charset="0"/>
                <a:ea typeface="微软雅黑" panose="020B0503020204020204" pitchFamily="34" charset="-122"/>
              </a:rPr>
              <a:t>…</a:t>
            </a:r>
            <a:endParaRPr lang="zh-CN" altLang="en-US" sz="1400" b="1" dirty="0">
              <a:solidFill>
                <a:schemeClr val="tx1">
                  <a:lumMod val="75000"/>
                  <a:lumOff val="25000"/>
                </a:schemeClr>
              </a:solidFill>
              <a:latin typeface="Arial" panose="020B0604020202020204" pitchFamily="34" charset="0"/>
              <a:ea typeface="微软雅黑" panose="020B0503020204020204" pitchFamily="34" charset="-122"/>
            </a:endParaRPr>
          </a:p>
        </p:txBody>
      </p:sp>
      <p:cxnSp>
        <p:nvCxnSpPr>
          <p:cNvPr id="64" name="直接箭头连接符 63">
            <a:extLst>
              <a:ext uri="{FF2B5EF4-FFF2-40B4-BE49-F238E27FC236}">
                <a16:creationId xmlns:a16="http://schemas.microsoft.com/office/drawing/2014/main" id="{94C83FFA-DAA9-4F9D-9C46-C4EC34F5962A}"/>
              </a:ext>
            </a:extLst>
          </p:cNvPr>
          <p:cNvCxnSpPr>
            <a:cxnSpLocks/>
            <a:endCxn id="48" idx="2"/>
          </p:cNvCxnSpPr>
          <p:nvPr/>
        </p:nvCxnSpPr>
        <p:spPr>
          <a:xfrm flipV="1">
            <a:off x="9752886" y="5634631"/>
            <a:ext cx="6789" cy="57013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F0ECA1BD-B75B-4AFA-B421-4D11146054B0}"/>
              </a:ext>
            </a:extLst>
          </p:cNvPr>
          <p:cNvSpPr/>
          <p:nvPr/>
        </p:nvSpPr>
        <p:spPr>
          <a:xfrm>
            <a:off x="8113941" y="5814681"/>
            <a:ext cx="3264548" cy="307777"/>
          </a:xfrm>
          <a:prstGeom prst="rect">
            <a:avLst/>
          </a:prstGeom>
          <a:solidFill>
            <a:schemeClr val="bg1"/>
          </a:solidFill>
          <a:effectLst/>
        </p:spPr>
        <p:txBody>
          <a:bodyPr wrap="square">
            <a:spAutoFit/>
          </a:bodyPr>
          <a:lstStyle/>
          <a:p>
            <a:pPr algn="ctr"/>
            <a:r>
              <a:rPr lang="zh-CN" altLang="en-US" sz="1400" dirty="0">
                <a:solidFill>
                  <a:srgbClr val="C00000"/>
                </a:solidFill>
                <a:latin typeface="Arial" panose="020B0604020202020204" pitchFamily="34" charset="0"/>
                <a:ea typeface="微软雅黑" panose="020B0503020204020204" pitchFamily="34" charset="-122"/>
              </a:rPr>
              <a:t>满足大尺寸、轻量化、高平整度等要求</a:t>
            </a:r>
          </a:p>
        </p:txBody>
      </p:sp>
      <p:cxnSp>
        <p:nvCxnSpPr>
          <p:cNvPr id="66" name="直接箭头连接符 65">
            <a:extLst>
              <a:ext uri="{FF2B5EF4-FFF2-40B4-BE49-F238E27FC236}">
                <a16:creationId xmlns:a16="http://schemas.microsoft.com/office/drawing/2014/main" id="{D079DBCF-7FC4-4D39-94CD-0985E872B47B}"/>
              </a:ext>
            </a:extLst>
          </p:cNvPr>
          <p:cNvCxnSpPr>
            <a:cxnSpLocks/>
          </p:cNvCxnSpPr>
          <p:nvPr/>
        </p:nvCxnSpPr>
        <p:spPr>
          <a:xfrm flipH="1">
            <a:off x="8938402" y="6315112"/>
            <a:ext cx="1642544" cy="0"/>
          </a:xfrm>
          <a:prstGeom prst="straightConnector1">
            <a:avLst/>
          </a:prstGeom>
          <a:ln w="127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A63D692-B9E6-4DBD-8091-0D794DCC191D}"/>
              </a:ext>
            </a:extLst>
          </p:cNvPr>
          <p:cNvSpPr/>
          <p:nvPr/>
        </p:nvSpPr>
        <p:spPr>
          <a:xfrm>
            <a:off x="9303367" y="6326591"/>
            <a:ext cx="885696" cy="307777"/>
          </a:xfrm>
          <a:prstGeom prst="rect">
            <a:avLst/>
          </a:prstGeom>
          <a:noFill/>
          <a:effectLst/>
        </p:spPr>
        <p:txBody>
          <a:bodyPr wrap="square">
            <a:spAutoFit/>
          </a:bodyPr>
          <a:lstStyle/>
          <a:p>
            <a:pPr algn="ctr"/>
            <a:r>
              <a:rPr lang="zh-CN" altLang="en-US" sz="1400" dirty="0">
                <a:solidFill>
                  <a:srgbClr val="C00000"/>
                </a:solidFill>
                <a:latin typeface="Arial" panose="020B0604020202020204" pitchFamily="34" charset="0"/>
                <a:ea typeface="微软雅黑" panose="020B0503020204020204" pitchFamily="34" charset="-122"/>
              </a:rPr>
              <a:t>扩散焊</a:t>
            </a:r>
          </a:p>
        </p:txBody>
      </p:sp>
      <p:sp>
        <p:nvSpPr>
          <p:cNvPr id="70" name="矩形 69">
            <a:extLst>
              <a:ext uri="{FF2B5EF4-FFF2-40B4-BE49-F238E27FC236}">
                <a16:creationId xmlns:a16="http://schemas.microsoft.com/office/drawing/2014/main" id="{56B1A602-7599-48BD-B3F6-4B9E23C965E5}"/>
              </a:ext>
            </a:extLst>
          </p:cNvPr>
          <p:cNvSpPr/>
          <p:nvPr/>
        </p:nvSpPr>
        <p:spPr>
          <a:xfrm>
            <a:off x="11807368" y="6634368"/>
            <a:ext cx="384632" cy="261610"/>
          </a:xfrm>
          <a:prstGeom prst="rect">
            <a:avLst/>
          </a:prstGeom>
          <a:effectLst/>
        </p:spPr>
        <p:txBody>
          <a:bodyPr wrap="square">
            <a:spAutoFit/>
          </a:bodyPr>
          <a:lstStyle/>
          <a:p>
            <a:pPr algn="r"/>
            <a:r>
              <a:rPr lang="en-US" altLang="zh-CN"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rPr>
              <a:t>01</a:t>
            </a:r>
            <a:endParaRPr lang="zh-CN" altLang="en-US" sz="1050" b="1" dirty="0">
              <a:gradFill>
                <a:gsLst>
                  <a:gs pos="0">
                    <a:srgbClr val="0994D3"/>
                  </a:gs>
                  <a:gs pos="100000">
                    <a:srgbClr val="066188"/>
                  </a:gs>
                </a:gsLst>
                <a:lin ang="16200000" scaled="0"/>
              </a:gra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0299983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11790</TotalTime>
  <Words>3076</Words>
  <Application>Microsoft Office PowerPoint</Application>
  <PresentationFormat>宽屏</PresentationFormat>
  <Paragraphs>450</Paragraphs>
  <Slides>28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等线</vt:lpstr>
      <vt:lpstr>等线 Light</vt:lpstr>
      <vt:lpstr>方正姚体</vt:lpstr>
      <vt:lpstr>微软雅黑</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Chiang Jaden</dc:creator>
  <cp:lastModifiedBy>Chiang Jaden</cp:lastModifiedBy>
  <cp:revision>328</cp:revision>
  <dcterms:created xsi:type="dcterms:W3CDTF">2020-11-10T10:19:27Z</dcterms:created>
  <dcterms:modified xsi:type="dcterms:W3CDTF">2022-07-25T07:41:37Z</dcterms:modified>
</cp:coreProperties>
</file>